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5"/>
  </p:notesMasterIdLst>
  <p:sldIdLst>
    <p:sldId id="427" r:id="rId2"/>
    <p:sldId id="380" r:id="rId3"/>
    <p:sldId id="381" r:id="rId4"/>
    <p:sldId id="382" r:id="rId5"/>
    <p:sldId id="383" r:id="rId6"/>
    <p:sldId id="385" r:id="rId7"/>
    <p:sldId id="386" r:id="rId8"/>
    <p:sldId id="387" r:id="rId9"/>
    <p:sldId id="388" r:id="rId10"/>
    <p:sldId id="389" r:id="rId11"/>
    <p:sldId id="390" r:id="rId12"/>
    <p:sldId id="391" r:id="rId13"/>
    <p:sldId id="392" r:id="rId14"/>
    <p:sldId id="393" r:id="rId15"/>
    <p:sldId id="394" r:id="rId16"/>
    <p:sldId id="395" r:id="rId17"/>
    <p:sldId id="396" r:id="rId18"/>
    <p:sldId id="397" r:id="rId19"/>
    <p:sldId id="398" r:id="rId20"/>
    <p:sldId id="399" r:id="rId21"/>
    <p:sldId id="400" r:id="rId22"/>
    <p:sldId id="401" r:id="rId23"/>
    <p:sldId id="402" r:id="rId24"/>
    <p:sldId id="403" r:id="rId25"/>
    <p:sldId id="404" r:id="rId26"/>
    <p:sldId id="365" r:id="rId27"/>
    <p:sldId id="350" r:id="rId28"/>
    <p:sldId id="351" r:id="rId29"/>
    <p:sldId id="352" r:id="rId30"/>
    <p:sldId id="353" r:id="rId31"/>
    <p:sldId id="355" r:id="rId32"/>
    <p:sldId id="356" r:id="rId33"/>
    <p:sldId id="377" r:id="rId34"/>
    <p:sldId id="379" r:id="rId35"/>
    <p:sldId id="363" r:id="rId36"/>
    <p:sldId id="428" r:id="rId37"/>
    <p:sldId id="367" r:id="rId38"/>
    <p:sldId id="366" r:id="rId39"/>
    <p:sldId id="368" r:id="rId40"/>
    <p:sldId id="369" r:id="rId41"/>
    <p:sldId id="405" r:id="rId42"/>
    <p:sldId id="406" r:id="rId43"/>
    <p:sldId id="407" r:id="rId44"/>
    <p:sldId id="408" r:id="rId45"/>
    <p:sldId id="409" r:id="rId46"/>
    <p:sldId id="410" r:id="rId47"/>
    <p:sldId id="411" r:id="rId48"/>
    <p:sldId id="412" r:id="rId49"/>
    <p:sldId id="413" r:id="rId50"/>
    <p:sldId id="414" r:id="rId51"/>
    <p:sldId id="415" r:id="rId52"/>
    <p:sldId id="416" r:id="rId53"/>
    <p:sldId id="417" r:id="rId54"/>
    <p:sldId id="424" r:id="rId55"/>
    <p:sldId id="425" r:id="rId56"/>
    <p:sldId id="426" r:id="rId57"/>
    <p:sldId id="418" r:id="rId58"/>
    <p:sldId id="419" r:id="rId59"/>
    <p:sldId id="420" r:id="rId60"/>
    <p:sldId id="421" r:id="rId61"/>
    <p:sldId id="422" r:id="rId62"/>
    <p:sldId id="423" r:id="rId63"/>
    <p:sldId id="429" r:id="rId64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1642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DAB4C1-7EAA-40CB-B744-706E076E4633}" type="datetimeFigureOut">
              <a:rPr lang="el-GR" smtClean="0"/>
              <a:t>4/10/2022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0A12D3-D7A4-4C48-BCF5-0DA56531983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953997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1" y="4343990"/>
            <a:ext cx="5486400" cy="411450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4192" tIns="47096" rIns="94192" bIns="47096"/>
          <a:lstStyle/>
          <a:p>
            <a:pPr eaLnBrk="1" hangingPunct="1"/>
            <a:endParaRPr lang="en-US" altLang="el-G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solidFill>
            <a:srgbClr val="FFFFFF"/>
          </a:solidFill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3325" y="4342518"/>
            <a:ext cx="5031352" cy="411597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4192" tIns="47096" rIns="94192" bIns="47096"/>
          <a:lstStyle/>
          <a:p>
            <a:endParaRPr lang="en-US" altLang="el-G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solidFill>
            <a:srgbClr val="FFFFFF"/>
          </a:solidFill>
          <a:ln/>
        </p:spPr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3325" y="4342518"/>
            <a:ext cx="5031352" cy="411597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4192" tIns="47096" rIns="94192" bIns="47096"/>
          <a:lstStyle/>
          <a:p>
            <a:endParaRPr lang="en-US" altLang="el-G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solidFill>
            <a:srgbClr val="FFFFFF"/>
          </a:solidFill>
          <a:ln/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3325" y="4342518"/>
            <a:ext cx="5031352" cy="411597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4192" tIns="47096" rIns="94192" bIns="47096"/>
          <a:lstStyle/>
          <a:p>
            <a:endParaRPr lang="en-US" altLang="el-G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solidFill>
            <a:srgbClr val="FFFFFF"/>
          </a:solidFill>
          <a:ln/>
        </p:spPr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3325" y="4342518"/>
            <a:ext cx="5031352" cy="411597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4192" tIns="47096" rIns="94192" bIns="47096"/>
          <a:lstStyle/>
          <a:p>
            <a:endParaRPr lang="en-US" altLang="el-G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solidFill>
            <a:srgbClr val="FFFFFF"/>
          </a:solidFill>
          <a:ln/>
        </p:spPr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3325" y="4342518"/>
            <a:ext cx="5031352" cy="411597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4192" tIns="47096" rIns="94192" bIns="47096"/>
          <a:lstStyle/>
          <a:p>
            <a:endParaRPr lang="en-US" altLang="el-G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solidFill>
            <a:srgbClr val="FFFFFF"/>
          </a:solidFill>
          <a:ln/>
        </p:spPr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3325" y="4342518"/>
            <a:ext cx="5031352" cy="411597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4192" tIns="47096" rIns="94192" bIns="47096"/>
          <a:lstStyle/>
          <a:p>
            <a:endParaRPr lang="en-US" altLang="el-G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1" y="4343990"/>
            <a:ext cx="5486400" cy="411450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4192" tIns="47096" rIns="94192" bIns="47096"/>
          <a:lstStyle/>
          <a:p>
            <a:pPr eaLnBrk="1" hangingPunct="1"/>
            <a:endParaRPr lang="en-US" altLang="el-G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1" y="4343990"/>
            <a:ext cx="5486400" cy="411450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4192" tIns="47096" rIns="94192" bIns="47096"/>
          <a:lstStyle/>
          <a:p>
            <a:pPr eaLnBrk="1" hangingPunct="1"/>
            <a:endParaRPr lang="en-US" altLang="el-G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ea typeface="Microsoft YaHei" pitchFamily="34" charset="-122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ea typeface="Microsoft YaHei" pitchFamily="34" charset="-122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ea typeface="Microsoft YaHei" pitchFamily="34" charset="-122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ea typeface="Microsoft YaHei" pitchFamily="34" charset="-122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ea typeface="Microsoft YaHei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ea typeface="Microsoft YaHei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ea typeface="Microsoft YaHei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ea typeface="Microsoft YaHei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ea typeface="Microsoft YaHei" pitchFamily="34" charset="-122"/>
              </a:defRPr>
            </a:lvl9pPr>
          </a:lstStyle>
          <a:p>
            <a:pPr eaLnBrk="1" hangingPunct="1"/>
            <a:fld id="{21F6F67E-6F75-47B7-B81E-5C0BEF21AD2B}" type="slidenum">
              <a:rPr lang="el-GR" altLang="el-GR" smtClean="0">
                <a:solidFill>
                  <a:srgbClr val="000000"/>
                </a:solidFill>
                <a:latin typeface="Calibri" pitchFamily="34" charset="0"/>
              </a:rPr>
              <a:pPr eaLnBrk="1" hangingPunct="1"/>
              <a:t>31</a:t>
            </a:fld>
            <a:endParaRPr lang="el-GR" altLang="el-GR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4505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4506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l-GR" altLang="el-GR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2 - Θέση σημειώσεων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l-GR" altLang="el-GR">
                <a:latin typeface="Times New Roman" pitchFamily="18" charset="0"/>
              </a:rPr>
              <a:t>Ακολουθεί η σχετική άσκηση</a:t>
            </a:r>
          </a:p>
        </p:txBody>
      </p:sp>
      <p:sp>
        <p:nvSpPr>
          <p:cNvPr id="4" name="3 - Θέση αριθμού διαφάνειας"/>
          <p:cNvSpPr txBox="1">
            <a:spLocks noGrp="1"/>
          </p:cNvSpPr>
          <p:nvPr/>
        </p:nvSpPr>
        <p:spPr bwMode="auto">
          <a:xfrm>
            <a:off x="3884613" y="8685213"/>
            <a:ext cx="2970212" cy="4556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A0A5EF6A-BC1B-4BA4-B1EB-CF6518FD498F}" type="slidenum">
              <a:rPr lang="el-GR" sz="1200">
                <a:solidFill>
                  <a:srgbClr val="000000"/>
                </a:solidFill>
                <a:latin typeface="Calibri" pitchFamily="32" charset="0"/>
                <a:ea typeface="+mn-ea"/>
                <a:cs typeface="Arial" charset="0"/>
              </a:rPr>
              <a:pPr algn="r"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38</a:t>
            </a:fld>
            <a:endParaRPr lang="el-GR" sz="1200">
              <a:solidFill>
                <a:srgbClr val="000000"/>
              </a:solidFill>
              <a:latin typeface="Calibri" pitchFamily="32" charset="0"/>
              <a:ea typeface="+mn-ea"/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solidFill>
            <a:srgbClr val="FFFFFF"/>
          </a:solidFill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3325" y="4342518"/>
            <a:ext cx="5031352" cy="411597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4192" tIns="47096" rIns="94192" bIns="47096"/>
          <a:lstStyle/>
          <a:p>
            <a:endParaRPr lang="en-US" altLang="el-G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solidFill>
            <a:srgbClr val="FFFFFF"/>
          </a:solidFill>
          <a:ln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3325" y="4342518"/>
            <a:ext cx="5031352" cy="411597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4192" tIns="47096" rIns="94192" bIns="47096"/>
          <a:lstStyle/>
          <a:p>
            <a:endParaRPr lang="en-US" altLang="el-G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solidFill>
            <a:srgbClr val="FFFFFF"/>
          </a:solidFill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3325" y="4342518"/>
            <a:ext cx="5031352" cy="411597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4192" tIns="47096" rIns="94192" bIns="47096"/>
          <a:lstStyle/>
          <a:p>
            <a:endParaRPr lang="en-US" altLang="el-G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solidFill>
            <a:srgbClr val="FFFFFF"/>
          </a:solidFill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3325" y="4342518"/>
            <a:ext cx="5031352" cy="411597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4192" tIns="47096" rIns="94192" bIns="47096"/>
          <a:lstStyle/>
          <a:p>
            <a:endParaRPr lang="en-US" alt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Ορθογώνιο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Ορθογώνιο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Ορθογώνιο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Ορθογώνιο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Ορθογώνιο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Υπότιτλος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/>
              <a:t>Στυλ κύριου υπότιτλου</a:t>
            </a:r>
            <a:endParaRPr kumimoji="0" lang="en-US"/>
          </a:p>
        </p:txBody>
      </p:sp>
      <p:sp>
        <p:nvSpPr>
          <p:cNvPr id="28" name="Θέση ημερομηνίας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F6687-377F-46B7-9F9B-B02C7177479A}" type="datetimeFigureOut">
              <a:rPr lang="el-GR" smtClean="0"/>
              <a:t>4/10/2022</a:t>
            </a:fld>
            <a:endParaRPr lang="el-GR"/>
          </a:p>
        </p:txBody>
      </p:sp>
      <p:sp>
        <p:nvSpPr>
          <p:cNvPr id="17" name="Θέση υποσέλιδου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Ευθεία γραμμή σύνδεσης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Ορθογώνιο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Έλλειψη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Έλλειψη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Θέση αριθμού διαφάνειας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C4DC3C8-C802-4F28-8959-1A88E9246862}" type="slidenum">
              <a:rPr lang="el-GR" smtClean="0"/>
              <a:t>‹#›</a:t>
            </a:fld>
            <a:endParaRPr lang="el-GR"/>
          </a:p>
        </p:txBody>
      </p:sp>
      <p:sp>
        <p:nvSpPr>
          <p:cNvPr id="8" name="Τίτλος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l-GR"/>
              <a:t>Στυλ κύριου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F6687-377F-46B7-9F9B-B02C7177479A}" type="datetimeFigureOut">
              <a:rPr lang="el-GR" smtClean="0"/>
              <a:t>4/10/2022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DC3C8-C802-4F28-8959-1A88E9246862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Ορθογώνιο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Ορθογώνιο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Ορθογώνιο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Ορθογώνιο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Ορθογώνιο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Ορθογώνιο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Ευθεία γραμμή σύνδεσης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Έλλειψη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Έλλειψη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8C4DC3C8-C802-4F28-8959-1A88E9246862}" type="slidenum">
              <a:rPr lang="el-GR" smtClean="0"/>
              <a:t>‹#›</a:t>
            </a:fld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F6687-377F-46B7-9F9B-B02C7177479A}" type="datetimeFigureOut">
              <a:rPr lang="el-GR" smtClean="0"/>
              <a:t>4/10/2022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l-GR"/>
              <a:t>Στυλ κύριου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F6687-377F-46B7-9F9B-B02C7177479A}" type="datetimeFigureOut">
              <a:rPr lang="el-GR" smtClean="0"/>
              <a:t>4/10/2022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8C4DC3C8-C802-4F28-8959-1A88E9246862}" type="slidenum">
              <a:rPr lang="el-GR" smtClean="0"/>
              <a:t>‹#›</a:t>
            </a:fld>
            <a:endParaRPr lang="el-GR"/>
          </a:p>
        </p:txBody>
      </p:sp>
      <p:sp>
        <p:nvSpPr>
          <p:cNvPr id="8" name="Θέση περιεχομένου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Ορθογώνιο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Ορθογώνιο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Ορθογώνιο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Ορθογώνιο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Ορθογώνιο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Ορθογώνιο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/>
              <a:t>Στυλ υποδείγματος κειμένου</a:t>
            </a:r>
          </a:p>
        </p:txBody>
      </p:sp>
      <p:sp>
        <p:nvSpPr>
          <p:cNvPr id="13" name="Ορθογώνιο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Ορθογώνιο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F6687-377F-46B7-9F9B-B02C7177479A}" type="datetimeFigureOut">
              <a:rPr lang="el-GR" smtClean="0"/>
              <a:t>4/10/2022</a:t>
            </a:fld>
            <a:endParaRPr lang="el-GR"/>
          </a:p>
        </p:txBody>
      </p:sp>
      <p:sp>
        <p:nvSpPr>
          <p:cNvPr id="8" name="Ευθεία γραμμή σύνδεσης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Έλλειψη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Έλλειψη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C4DC3C8-C802-4F28-8959-1A88E9246862}" type="slidenum">
              <a:rPr lang="el-GR" smtClean="0"/>
              <a:t>‹#›</a:t>
            </a:fld>
            <a:endParaRPr lang="el-GR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l-GR"/>
              <a:t>Στυλ κύριου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D77F6687-377F-46B7-9F9B-B02C7177479A}" type="datetimeFigureOut">
              <a:rPr lang="el-GR" smtClean="0"/>
              <a:t>4/10/2022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DC3C8-C802-4F28-8959-1A88E9246862}" type="slidenum">
              <a:rPr lang="el-GR" smtClean="0"/>
              <a:t>‹#›</a:t>
            </a:fld>
            <a:endParaRPr lang="el-GR"/>
          </a:p>
        </p:txBody>
      </p:sp>
      <p:sp>
        <p:nvSpPr>
          <p:cNvPr id="8" name="Ευθεία γραμμή σύνδεσης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Θέση περιεχομένου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12" name="Θέση περιεχομένου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Ευθεία γραμμή σύνδεσης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Ορθογώνιο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Ορθογώνιο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Ορθογώνιο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Ορθογώνιο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Ορθογώνιο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Ορθογώνιο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/>
              <a:t>Στυλ υποδείγματος κειμένου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/>
              <a:t>Στυλ υποδείγματος κειμένου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F6687-377F-46B7-9F9B-B02C7177479A}" type="datetimeFigureOut">
              <a:rPr lang="el-GR" smtClean="0"/>
              <a:t>4/10/2022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l-GR"/>
          </a:p>
        </p:txBody>
      </p:sp>
      <p:sp>
        <p:nvSpPr>
          <p:cNvPr id="15" name="Ευθεία γραμμή σύνδεσης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Ορθογώνιο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Θέση περιεχομένου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26" name="Θέση περιεχομένου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25" name="Έλλειψη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Έλλειψη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8C4DC3C8-C802-4F28-8959-1A88E9246862}" type="slidenum">
              <a:rPr lang="el-GR" smtClean="0"/>
              <a:t>‹#›</a:t>
            </a:fld>
            <a:endParaRPr lang="el-GR"/>
          </a:p>
        </p:txBody>
      </p:sp>
      <p:sp>
        <p:nvSpPr>
          <p:cNvPr id="23" name="Τίτλος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l-GR"/>
              <a:t>Στυλ κύριου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F6687-377F-46B7-9F9B-B02C7177479A}" type="datetimeFigureOut">
              <a:rPr lang="el-GR" smtClean="0"/>
              <a:t>4/10/2022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8C4DC3C8-C802-4F28-8959-1A88E9246862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Ορθογώνιο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Ορθογώνιο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Ορθογώνιο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Ορθογώνιο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Ορθογώνιο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Ορθογώνιο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F6687-377F-46B7-9F9B-B02C7177479A}" type="datetimeFigureOut">
              <a:rPr lang="el-GR" smtClean="0"/>
              <a:t>4/10/2022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C4DC3C8-C802-4F28-8959-1A88E9246862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Ορθογώνιο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Ορθογώνιο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Ορθογώνιο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Ορθογώνιο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Ορθογώνιο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Ορθογώνιο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/>
              <a:t>Στυλ υποδείγματος κειμένου</a:t>
            </a:r>
          </a:p>
        </p:txBody>
      </p:sp>
      <p:sp>
        <p:nvSpPr>
          <p:cNvPr id="8" name="Ορθογώνιο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Ευθεία γραμμή σύνδεσης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Θέση περιεχομένου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10" name="Έλλειψη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Έλλειψη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C4DC3C8-C802-4F28-8959-1A88E9246862}" type="slidenum">
              <a:rPr lang="el-GR" smtClean="0"/>
              <a:t>‹#›</a:t>
            </a:fld>
            <a:endParaRPr lang="el-GR"/>
          </a:p>
        </p:txBody>
      </p:sp>
      <p:sp>
        <p:nvSpPr>
          <p:cNvPr id="21" name="Ορθογώνιο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F6687-377F-46B7-9F9B-B02C7177479A}" type="datetimeFigureOut">
              <a:rPr lang="el-GR" smtClean="0"/>
              <a:t>4/10/2022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Ευθεία γραμμή σύνδεσης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Ορθογώνιο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Ορθογώνιο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Ορθογώνιο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Ορθογώνιο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Ορθογώνιο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Ορθογώνιο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Ορθογώνιο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Έλλειψη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Έλλειψη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8C4DC3C8-C802-4F28-8959-1A88E9246862}" type="slidenum">
              <a:rPr lang="el-GR" smtClean="0"/>
              <a:t>‹#›</a:t>
            </a:fld>
            <a:endParaRPr lang="el-GR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/>
              <a:t>Στυλ υποδείγματος κειμένου</a:t>
            </a:r>
          </a:p>
        </p:txBody>
      </p:sp>
      <p:sp>
        <p:nvSpPr>
          <p:cNvPr id="22" name="Ορθογώνιο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D77F6687-377F-46B7-9F9B-B02C7177479A}" type="datetimeFigureOut">
              <a:rPr lang="el-GR" smtClean="0"/>
              <a:t>4/10/2022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Ορθογώνιο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Ορθογώνιο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Ορθογώνιο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Ορθογώνιο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Ορθογώνιο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Θέση ημερομηνίας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D77F6687-377F-46B7-9F9B-B02C7177479A}" type="datetimeFigureOut">
              <a:rPr lang="el-GR" smtClean="0"/>
              <a:t>4/10/2022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l-GR"/>
          </a:p>
        </p:txBody>
      </p:sp>
      <p:sp>
        <p:nvSpPr>
          <p:cNvPr id="8" name="Ορθογώνιο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Ευθεία γραμμή σύνδεσης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Έλλειψη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Έλλειψη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Θέση αριθμού διαφάνειας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C4DC3C8-C802-4F28-8959-1A88E9246862}" type="slidenum">
              <a:rPr lang="el-GR" smtClean="0"/>
              <a:t>‹#›</a:t>
            </a:fld>
            <a:endParaRPr lang="el-GR"/>
          </a:p>
        </p:txBody>
      </p:sp>
      <p:sp>
        <p:nvSpPr>
          <p:cNvPr id="22" name="Θέση τίτλου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13" name="Θέση κειμένου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/>
              <a:t>Στυλ υποδείγματος κειμένου</a:t>
            </a:r>
          </a:p>
          <a:p>
            <a:pPr lvl="1" eaLnBrk="1" latinLnBrk="0" hangingPunct="1"/>
            <a:r>
              <a:rPr kumimoji="0" lang="el-GR"/>
              <a:t>Δεύτερου επιπέδου</a:t>
            </a:r>
          </a:p>
          <a:p>
            <a:pPr lvl="2" eaLnBrk="1" latinLnBrk="0" hangingPunct="1"/>
            <a:r>
              <a:rPr kumimoji="0" lang="el-GR"/>
              <a:t>Τρίτου επιπέδου</a:t>
            </a:r>
          </a:p>
          <a:p>
            <a:pPr lvl="3" eaLnBrk="1" latinLnBrk="0" hangingPunct="1"/>
            <a:r>
              <a:rPr kumimoji="0" lang="el-GR"/>
              <a:t>Τέταρτου επιπέδου</a:t>
            </a:r>
          </a:p>
          <a:p>
            <a:pPr lvl="4" eaLnBrk="1" latinLnBrk="0" hangingPunct="1"/>
            <a:r>
              <a:rPr kumimoji="0" lang="el-GR"/>
              <a:t>Πέμπτου επιπέδου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4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latin typeface="Comic Sans MS" panose="030F0702030302020204" pitchFamily="66" charset="0"/>
              </a:rPr>
              <a:t>ΔΙΑΛΕΞΗ ΜΕ ΘΕΜΑ</a:t>
            </a:r>
            <a:r>
              <a:rPr lang="en-US" b="1" dirty="0">
                <a:latin typeface="Comic Sans MS" panose="030F0702030302020204" pitchFamily="66" charset="0"/>
              </a:rPr>
              <a:t>:</a:t>
            </a:r>
            <a:endParaRPr lang="el-GR" b="1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2060848"/>
            <a:ext cx="8503920" cy="4038200"/>
          </a:xfrm>
        </p:spPr>
        <p:txBody>
          <a:bodyPr>
            <a:normAutofit fontScale="70000" lnSpcReduction="20000"/>
          </a:bodyPr>
          <a:lstStyle/>
          <a:p>
            <a:endParaRPr lang="en-US" dirty="0"/>
          </a:p>
          <a:p>
            <a:endParaRPr lang="en-US" dirty="0"/>
          </a:p>
          <a:p>
            <a:pPr marL="0" indent="0" algn="ctr">
              <a:buNone/>
            </a:pPr>
            <a:r>
              <a:rPr lang="el-GR" sz="5100" i="1" dirty="0">
                <a:latin typeface="Comic Sans MS" panose="030F0702030302020204" pitchFamily="66" charset="0"/>
              </a:rPr>
              <a:t>«Η Αναγκαιότητα της ανάπτυξης επικοινωνιακών δεξιοτήτων»</a:t>
            </a:r>
          </a:p>
          <a:p>
            <a:pPr marL="0" indent="0" algn="ctr">
              <a:buNone/>
            </a:pPr>
            <a:endParaRPr lang="el-GR" sz="4000" i="1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l-GR" sz="4000" i="1" dirty="0">
                <a:latin typeface="Comic Sans MS" panose="030F0702030302020204" pitchFamily="66" charset="0"/>
              </a:rPr>
              <a:t>			</a:t>
            </a:r>
          </a:p>
          <a:p>
            <a:pPr marL="0" indent="0" algn="ctr">
              <a:buNone/>
            </a:pPr>
            <a:r>
              <a:rPr lang="el-GR" sz="4000" b="1" i="1" dirty="0">
                <a:latin typeface="Comic Sans MS" panose="030F0702030302020204" pitchFamily="66" charset="0"/>
              </a:rPr>
              <a:t>					</a:t>
            </a:r>
          </a:p>
          <a:p>
            <a:pPr marL="0" indent="0" algn="ctr">
              <a:buNone/>
            </a:pPr>
            <a:endParaRPr lang="el-GR" sz="4000" b="1" i="1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l-GR" sz="2400" b="1" i="1" dirty="0">
                <a:latin typeface="Comic Sans MS" panose="030F0702030302020204" pitchFamily="66" charset="0"/>
              </a:rPr>
              <a:t>				Μαρίνα Καρδαμίτση</a:t>
            </a:r>
          </a:p>
          <a:p>
            <a:pPr marL="0" indent="0" algn="ctr">
              <a:buNone/>
            </a:pPr>
            <a:r>
              <a:rPr lang="el-GR" sz="2400" b="1" i="1" dirty="0">
                <a:latin typeface="Comic Sans MS" panose="030F0702030302020204" pitchFamily="66" charset="0"/>
              </a:rPr>
              <a:t>			</a:t>
            </a:r>
            <a:r>
              <a:rPr lang="el-GR" sz="2400" b="1" i="1">
                <a:latin typeface="Comic Sans MS" panose="030F0702030302020204" pitchFamily="66" charset="0"/>
              </a:rPr>
              <a:t>	Οκτώβριος, </a:t>
            </a:r>
            <a:r>
              <a:rPr lang="el-GR" sz="2400" b="1" i="1" dirty="0">
                <a:latin typeface="Comic Sans MS" panose="030F0702030302020204" pitchFamily="66" charset="0"/>
              </a:rPr>
              <a:t>2022</a:t>
            </a:r>
          </a:p>
        </p:txBody>
      </p:sp>
    </p:spTree>
    <p:extLst>
      <p:ext uri="{BB962C8B-B14F-4D97-AF65-F5344CB8AC3E}">
        <p14:creationId xmlns:p14="http://schemas.microsoft.com/office/powerpoint/2010/main" val="38132296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/>
          <p:cNvSpPr>
            <a:spLocks noGrp="1" noChangeArrowheads="1"/>
          </p:cNvSpPr>
          <p:nvPr>
            <p:ph type="title" idx="4294967295"/>
          </p:nvPr>
        </p:nvSpPr>
        <p:spPr>
          <a:xfrm>
            <a:off x="1219200" y="228600"/>
            <a:ext cx="7772400" cy="1219200"/>
          </a:xfrm>
        </p:spPr>
        <p:txBody>
          <a:bodyPr/>
          <a:lstStyle/>
          <a:p>
            <a:pPr eaLnBrk="1" hangingPunct="1"/>
            <a:r>
              <a:rPr lang="el-GR" altLang="el-GR" b="1" u="sng"/>
              <a:t>Βασικές Αρχές Επικοινωνίας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110000"/>
              </a:lnSpc>
              <a:buFontTx/>
              <a:buNone/>
            </a:pPr>
            <a:r>
              <a:rPr lang="el-GR" altLang="el-GR" sz="2800" u="sng" dirty="0">
                <a:latin typeface="Comic Sans MS" panose="030F0702030302020204" pitchFamily="66" charset="0"/>
              </a:rPr>
              <a:t>Πλαίσια Αναφοράς </a:t>
            </a:r>
            <a:r>
              <a:rPr lang="el-GR" altLang="el-GR" sz="2000" b="1" u="sng" dirty="0"/>
              <a:t>(σε τι κοινό απευθυνόμαστε)</a:t>
            </a:r>
            <a:r>
              <a:rPr lang="el-GR" altLang="el-GR" sz="2400" b="1" u="sng" dirty="0"/>
              <a:t>:</a:t>
            </a:r>
          </a:p>
          <a:p>
            <a:pPr eaLnBrk="1" hangingPunct="1">
              <a:lnSpc>
                <a:spcPct val="110000"/>
              </a:lnSpc>
              <a:buFontTx/>
              <a:buNone/>
            </a:pPr>
            <a:endParaRPr lang="el-GR" altLang="el-GR" sz="2400" b="1" dirty="0"/>
          </a:p>
          <a:p>
            <a:pPr eaLnBrk="1" hangingPunct="1">
              <a:lnSpc>
                <a:spcPct val="110000"/>
              </a:lnSpc>
              <a:buFont typeface="Symbol" pitchFamily="18" charset="2"/>
              <a:buChar char="·"/>
            </a:pPr>
            <a:r>
              <a:rPr lang="el-GR" altLang="el-GR" sz="2800" b="1" dirty="0"/>
              <a:t>Αυτοεπικοινωνία</a:t>
            </a:r>
          </a:p>
          <a:p>
            <a:pPr eaLnBrk="1" hangingPunct="1">
              <a:lnSpc>
                <a:spcPct val="90000"/>
              </a:lnSpc>
              <a:buFont typeface="Symbol" pitchFamily="18" charset="2"/>
              <a:buChar char="·"/>
            </a:pPr>
            <a:r>
              <a:rPr lang="el-GR" altLang="el-GR" sz="2800" b="1" dirty="0"/>
              <a:t>Διαπροσωπική Επικ/νία </a:t>
            </a:r>
            <a:r>
              <a:rPr lang="el-GR" altLang="el-GR" sz="2000" b="1" dirty="0"/>
              <a:t>(προσωπική/απρόσωπη)</a:t>
            </a:r>
          </a:p>
          <a:p>
            <a:pPr eaLnBrk="1" hangingPunct="1">
              <a:lnSpc>
                <a:spcPct val="90000"/>
              </a:lnSpc>
              <a:buFont typeface="Symbol" pitchFamily="18" charset="2"/>
              <a:buChar char="·"/>
            </a:pPr>
            <a:r>
              <a:rPr lang="el-GR" altLang="el-GR" sz="2800" b="1" dirty="0"/>
              <a:t>Επικοινωνία Μικρών ομάδων </a:t>
            </a:r>
            <a:r>
              <a:rPr lang="el-GR" altLang="el-GR" sz="2000" b="1" dirty="0"/>
              <a:t>(οικογένεια, παιδ.σταθμός)</a:t>
            </a:r>
            <a:endParaRPr lang="el-GR" altLang="el-GR" sz="2800" b="1" dirty="0"/>
          </a:p>
          <a:p>
            <a:pPr eaLnBrk="1" hangingPunct="1">
              <a:lnSpc>
                <a:spcPct val="90000"/>
              </a:lnSpc>
              <a:buFont typeface="Symbol" pitchFamily="18" charset="2"/>
              <a:buChar char="·"/>
            </a:pPr>
            <a:r>
              <a:rPr lang="el-GR" altLang="el-GR" sz="2800" b="1" dirty="0"/>
              <a:t>Οργανωσιακή Επικοινωνία </a:t>
            </a:r>
            <a:r>
              <a:rPr lang="el-GR" altLang="el-GR" sz="2000" b="1" dirty="0"/>
              <a:t>(σχολείο,επιχείρηση)</a:t>
            </a:r>
            <a:endParaRPr lang="el-GR" altLang="el-GR" sz="2800" b="1" dirty="0"/>
          </a:p>
          <a:p>
            <a:pPr eaLnBrk="1" hangingPunct="1">
              <a:lnSpc>
                <a:spcPct val="90000"/>
              </a:lnSpc>
              <a:buFont typeface="Symbol" pitchFamily="18" charset="2"/>
              <a:buChar char="·"/>
            </a:pPr>
            <a:r>
              <a:rPr lang="el-GR" altLang="el-GR" sz="2800" b="1" dirty="0"/>
              <a:t>Δημόσια Επικοινωνία </a:t>
            </a:r>
            <a:r>
              <a:rPr lang="el-GR" altLang="el-GR" sz="2000" b="1" dirty="0"/>
              <a:t>(κοινό /ομιλητής) </a:t>
            </a:r>
            <a:endParaRPr lang="el-GR" altLang="el-GR" sz="2800" b="1" dirty="0"/>
          </a:p>
          <a:p>
            <a:pPr eaLnBrk="1" hangingPunct="1">
              <a:lnSpc>
                <a:spcPct val="90000"/>
              </a:lnSpc>
              <a:buFont typeface="Symbol" pitchFamily="18" charset="2"/>
              <a:buChar char="·"/>
            </a:pPr>
            <a:r>
              <a:rPr lang="el-GR" altLang="el-GR" sz="2800" b="1" dirty="0"/>
              <a:t>Μαζική Επικοινωνία </a:t>
            </a:r>
            <a:r>
              <a:rPr lang="el-GR" altLang="el-GR" sz="2000" b="1" dirty="0"/>
              <a:t>(δεν γνωρίζουμε το ακροατήριο)</a:t>
            </a:r>
          </a:p>
        </p:txBody>
      </p:sp>
    </p:spTree>
    <p:extLst>
      <p:ext uri="{BB962C8B-B14F-4D97-AF65-F5344CB8AC3E}">
        <p14:creationId xmlns:p14="http://schemas.microsoft.com/office/powerpoint/2010/main" val="4195985608"/>
      </p:ext>
    </p:extLst>
  </p:cSld>
  <p:clrMapOvr>
    <a:masterClrMapping/>
  </p:clrMapOvr>
  <p:transition advTm="100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AutoShape 2"/>
          <p:cNvSpPr>
            <a:spLocks noGrp="1" noChangeArrowheads="1"/>
          </p:cNvSpPr>
          <p:nvPr>
            <p:ph type="title" idx="4294967295"/>
          </p:nvPr>
        </p:nvSpPr>
        <p:spPr>
          <a:xfrm>
            <a:off x="611188" y="228600"/>
            <a:ext cx="7632700" cy="1219200"/>
          </a:xfrm>
        </p:spPr>
        <p:txBody>
          <a:bodyPr/>
          <a:lstStyle/>
          <a:p>
            <a:pPr eaLnBrk="1" hangingPunct="1"/>
            <a:r>
              <a:rPr lang="el-GR" altLang="el-GR" b="1" u="sng"/>
              <a:t>Επαγγελματική συμπεριφορά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1557338"/>
            <a:ext cx="7696200" cy="3929062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l-GR" altLang="el-GR"/>
          </a:p>
          <a:p>
            <a:pPr eaLnBrk="1" hangingPunct="1">
              <a:buFont typeface="Symbol" pitchFamily="18" charset="2"/>
              <a:buChar char="·"/>
            </a:pPr>
            <a:r>
              <a:rPr lang="el-GR" altLang="el-GR"/>
              <a:t>Η Συμπεριφορά αναπαράγει συμπεριφορά</a:t>
            </a:r>
          </a:p>
          <a:p>
            <a:pPr eaLnBrk="1" hangingPunct="1">
              <a:buFont typeface="Symbol" pitchFamily="18" charset="2"/>
              <a:buChar char="·"/>
            </a:pPr>
            <a:r>
              <a:rPr lang="el-GR" altLang="el-GR"/>
              <a:t>Μπορείτε να επιλέξετε τη συμπεριφορά σας</a:t>
            </a:r>
          </a:p>
          <a:p>
            <a:pPr eaLnBrk="1" hangingPunct="1">
              <a:buFont typeface="Symbol" pitchFamily="18" charset="2"/>
              <a:buChar char="·"/>
            </a:pPr>
            <a:r>
              <a:rPr lang="el-GR" altLang="el-GR"/>
              <a:t>Μπορείτε να χρησιμοποιήσετε τη συμπεριφορά σας….</a:t>
            </a:r>
          </a:p>
          <a:p>
            <a:pPr lvl="2" eaLnBrk="1" hangingPunct="1">
              <a:buFont typeface="Symbol" pitchFamily="18" charset="2"/>
              <a:buChar char="·"/>
            </a:pPr>
            <a:r>
              <a:rPr lang="el-GR" altLang="el-GR" sz="2800"/>
              <a:t>για να εμποδίσετε μια συναλλαγή</a:t>
            </a:r>
          </a:p>
          <a:p>
            <a:pPr lvl="2" eaLnBrk="1" hangingPunct="1">
              <a:buFont typeface="Symbol" pitchFamily="18" charset="2"/>
              <a:buChar char="·"/>
            </a:pPr>
            <a:r>
              <a:rPr lang="el-GR" altLang="el-GR" sz="2800"/>
              <a:t>για να διευκολύνετε μια συναλλαγή</a:t>
            </a:r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852981801"/>
      </p:ext>
    </p:extLst>
  </p:cSld>
  <p:clrMapOvr>
    <a:masterClrMapping/>
  </p:clrMapOvr>
  <p:transition advTm="100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AutoShape 1026"/>
          <p:cNvSpPr>
            <a:spLocks noGrp="1" noChangeArrowheads="1"/>
          </p:cNvSpPr>
          <p:nvPr>
            <p:ph type="title" idx="4294967295"/>
          </p:nvPr>
        </p:nvSpPr>
        <p:spPr>
          <a:xfrm>
            <a:off x="611188" y="228600"/>
            <a:ext cx="7705725" cy="1219200"/>
          </a:xfrm>
        </p:spPr>
        <p:txBody>
          <a:bodyPr/>
          <a:lstStyle/>
          <a:p>
            <a:pPr eaLnBrk="1" hangingPunct="1"/>
            <a:r>
              <a:rPr lang="el-GR" altLang="el-GR" b="1" u="sng"/>
              <a:t>Επαγγελματική συμπεριφορά</a:t>
            </a:r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4294967295"/>
          </p:nvPr>
        </p:nvSpPr>
        <p:spPr>
          <a:xfrm>
            <a:off x="468313" y="1484313"/>
            <a:ext cx="8599487" cy="3960812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l-GR" altLang="el-GR" sz="3000" u="sng"/>
              <a:t>Λεκτικά χαρακτηριστικά:</a:t>
            </a:r>
          </a:p>
          <a:p>
            <a:pPr eaLnBrk="1" hangingPunct="1">
              <a:lnSpc>
                <a:spcPct val="90000"/>
              </a:lnSpc>
              <a:buFont typeface="Symbol" pitchFamily="18" charset="2"/>
              <a:buChar char="·"/>
            </a:pPr>
            <a:r>
              <a:rPr lang="el-GR" altLang="el-GR" sz="3000"/>
              <a:t>Αναγνωρίστε την παρουσία του άλλου το συντομότερο</a:t>
            </a:r>
          </a:p>
          <a:p>
            <a:pPr eaLnBrk="1" hangingPunct="1">
              <a:lnSpc>
                <a:spcPct val="90000"/>
              </a:lnSpc>
              <a:buFont typeface="Symbol" pitchFamily="18" charset="2"/>
              <a:buChar char="·"/>
            </a:pPr>
            <a:r>
              <a:rPr lang="el-GR" altLang="el-GR" sz="3000"/>
              <a:t>Ζητήστε συγγνώμη για τυχόν καθυστέρηση της επικοινωνίας</a:t>
            </a:r>
          </a:p>
          <a:p>
            <a:pPr eaLnBrk="1" hangingPunct="1">
              <a:lnSpc>
                <a:spcPct val="90000"/>
              </a:lnSpc>
              <a:buFont typeface="Symbol" pitchFamily="18" charset="2"/>
              <a:buChar char="·"/>
            </a:pPr>
            <a:r>
              <a:rPr lang="el-GR" altLang="el-GR" sz="3000"/>
              <a:t>Χρησιμοποιείτε το όνομα του άλλου</a:t>
            </a:r>
          </a:p>
          <a:p>
            <a:pPr eaLnBrk="1" hangingPunct="1">
              <a:lnSpc>
                <a:spcPct val="90000"/>
              </a:lnSpc>
              <a:buFont typeface="Symbol" pitchFamily="18" charset="2"/>
              <a:buChar char="·"/>
            </a:pPr>
            <a:r>
              <a:rPr lang="el-GR" altLang="el-GR" sz="3000"/>
              <a:t>Ακούτε και δείξτε πως ακούτε</a:t>
            </a:r>
          </a:p>
          <a:p>
            <a:pPr eaLnBrk="1" hangingPunct="1">
              <a:lnSpc>
                <a:spcPct val="90000"/>
              </a:lnSpc>
              <a:buFont typeface="Symbol" pitchFamily="18" charset="2"/>
              <a:buChar char="·"/>
            </a:pPr>
            <a:r>
              <a:rPr lang="el-GR" altLang="el-GR" sz="3000"/>
              <a:t>Βεβαιωθείτε πως καταλάβατε σωστά</a:t>
            </a:r>
          </a:p>
          <a:p>
            <a:pPr eaLnBrk="1" hangingPunct="1">
              <a:lnSpc>
                <a:spcPct val="90000"/>
              </a:lnSpc>
              <a:buFont typeface="Symbol" pitchFamily="18" charset="2"/>
              <a:buChar char="·"/>
            </a:pPr>
            <a:r>
              <a:rPr lang="el-GR" altLang="el-GR" sz="3000"/>
              <a:t>Δώστε επιλογή: συμφωνήστε το επόμενο βήμα</a:t>
            </a:r>
          </a:p>
        </p:txBody>
      </p:sp>
    </p:spTree>
    <p:extLst>
      <p:ext uri="{BB962C8B-B14F-4D97-AF65-F5344CB8AC3E}">
        <p14:creationId xmlns:p14="http://schemas.microsoft.com/office/powerpoint/2010/main" val="2890415911"/>
      </p:ext>
    </p:extLst>
  </p:cSld>
  <p:clrMapOvr>
    <a:masterClrMapping/>
  </p:clrMapOvr>
  <p:transition advTm="1000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AutoShap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404665"/>
            <a:ext cx="7632700" cy="936104"/>
          </a:xfrm>
        </p:spPr>
        <p:txBody>
          <a:bodyPr>
            <a:normAutofit/>
          </a:bodyPr>
          <a:lstStyle/>
          <a:p>
            <a:pPr algn="r" eaLnBrk="1" hangingPunct="1"/>
            <a:r>
              <a:rPr lang="el-GR" altLang="el-GR" b="1" u="sng"/>
              <a:t>Επαγγελματική Συμπεριφορά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8313" y="1700213"/>
            <a:ext cx="8351837" cy="4033837"/>
          </a:xfrm>
        </p:spPr>
        <p:txBody>
          <a:bodyPr/>
          <a:lstStyle/>
          <a:p>
            <a:pPr eaLnBrk="1" hangingPunct="1">
              <a:lnSpc>
                <a:spcPct val="130000"/>
              </a:lnSpc>
              <a:buFontTx/>
              <a:buNone/>
            </a:pPr>
            <a:r>
              <a:rPr lang="el-GR" altLang="el-GR" u="sng" dirty="0"/>
              <a:t>Οπτικά Χαρακτηριστικά:</a:t>
            </a:r>
            <a:endParaRPr lang="el-GR" altLang="el-GR" dirty="0"/>
          </a:p>
          <a:p>
            <a:pPr eaLnBrk="1" hangingPunct="1">
              <a:lnSpc>
                <a:spcPct val="130000"/>
              </a:lnSpc>
              <a:buFont typeface="Symbol" pitchFamily="18" charset="2"/>
              <a:buChar char="·"/>
            </a:pPr>
            <a:r>
              <a:rPr lang="el-GR" altLang="el-GR" dirty="0"/>
              <a:t>Δείχνετε φιλικοί και φιλόξενοι</a:t>
            </a:r>
          </a:p>
          <a:p>
            <a:pPr eaLnBrk="1" hangingPunct="1">
              <a:lnSpc>
                <a:spcPct val="130000"/>
              </a:lnSpc>
              <a:buFont typeface="Symbol" pitchFamily="18" charset="2"/>
              <a:buChar char="·"/>
            </a:pPr>
            <a:r>
              <a:rPr lang="el-GR" altLang="el-GR" dirty="0"/>
              <a:t>Κοιτάτε τους άλλους και δείχνετε πως τους προσέχετε</a:t>
            </a:r>
          </a:p>
          <a:p>
            <a:pPr eaLnBrk="1" hangingPunct="1">
              <a:lnSpc>
                <a:spcPct val="130000"/>
              </a:lnSpc>
              <a:buFont typeface="Symbol" pitchFamily="18" charset="2"/>
              <a:buChar char="·"/>
            </a:pPr>
            <a:r>
              <a:rPr lang="el-GR" altLang="el-GR" dirty="0"/>
              <a:t>Γέρνετε προς τα εμπρός και          </a:t>
            </a:r>
          </a:p>
          <a:p>
            <a:pPr eaLnBrk="1" hangingPunct="1">
              <a:lnSpc>
                <a:spcPct val="130000"/>
              </a:lnSpc>
              <a:buFont typeface="Symbol" pitchFamily="18" charset="2"/>
              <a:buNone/>
            </a:pPr>
            <a:r>
              <a:rPr lang="el-GR" altLang="el-GR" dirty="0"/>
              <a:t>    χρησιμοποιείτε ανοιχτές χειρονομίες</a:t>
            </a:r>
          </a:p>
        </p:txBody>
      </p:sp>
    </p:spTree>
    <p:extLst>
      <p:ext uri="{BB962C8B-B14F-4D97-AF65-F5344CB8AC3E}">
        <p14:creationId xmlns:p14="http://schemas.microsoft.com/office/powerpoint/2010/main" val="1402447463"/>
      </p:ext>
    </p:extLst>
  </p:cSld>
  <p:clrMapOvr>
    <a:masterClrMapping/>
  </p:clrMapOvr>
  <p:transition advTm="1000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AutoShap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260350"/>
            <a:ext cx="7772400" cy="1219200"/>
          </a:xfrm>
        </p:spPr>
        <p:txBody>
          <a:bodyPr/>
          <a:lstStyle/>
          <a:p>
            <a:pPr algn="r" eaLnBrk="1" hangingPunct="1"/>
            <a:r>
              <a:rPr lang="el-GR" altLang="el-GR" b="1" u="sng"/>
              <a:t>Επαγγελματική Συμπεριφορά</a:t>
            </a:r>
            <a:endParaRPr lang="el-GR" altLang="el-GR" b="1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042988" y="1773238"/>
            <a:ext cx="7415212" cy="4551362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l-GR" altLang="el-GR"/>
              <a:t>Η συμπεριφορά ενός επαγγελματία</a:t>
            </a:r>
          </a:p>
          <a:p>
            <a:pPr eaLnBrk="1" hangingPunct="1">
              <a:buFontTx/>
              <a:buNone/>
            </a:pPr>
            <a:r>
              <a:rPr lang="el-GR" altLang="el-GR" b="1"/>
              <a:t>δεν σχετίζεται</a:t>
            </a:r>
            <a:r>
              <a:rPr lang="el-GR" altLang="el-GR"/>
              <a:t> με…..</a:t>
            </a:r>
          </a:p>
          <a:p>
            <a:pPr eaLnBrk="1" hangingPunct="1">
              <a:buFontTx/>
              <a:buNone/>
            </a:pPr>
            <a:r>
              <a:rPr lang="el-GR" altLang="el-GR"/>
              <a:t>	</a:t>
            </a:r>
          </a:p>
          <a:p>
            <a:pPr eaLnBrk="1" hangingPunct="1">
              <a:lnSpc>
                <a:spcPct val="140000"/>
              </a:lnSpc>
              <a:buFontTx/>
              <a:buNone/>
            </a:pPr>
            <a:r>
              <a:rPr lang="el-GR" altLang="el-GR"/>
              <a:t>	- τα προσωπικά του προβλήματα,</a:t>
            </a:r>
          </a:p>
          <a:p>
            <a:pPr eaLnBrk="1" hangingPunct="1">
              <a:lnSpc>
                <a:spcPct val="140000"/>
              </a:lnSpc>
              <a:buFontTx/>
              <a:buNone/>
            </a:pPr>
            <a:r>
              <a:rPr lang="el-GR" altLang="el-GR"/>
              <a:t>	- τις προκαταλήψεις,</a:t>
            </a:r>
          </a:p>
          <a:p>
            <a:pPr eaLnBrk="1" hangingPunct="1">
              <a:lnSpc>
                <a:spcPct val="140000"/>
              </a:lnSpc>
              <a:buFontTx/>
              <a:buNone/>
            </a:pPr>
            <a:r>
              <a:rPr lang="el-GR" altLang="el-GR"/>
              <a:t>	- τα αισθήματά του!</a:t>
            </a:r>
          </a:p>
        </p:txBody>
      </p:sp>
    </p:spTree>
    <p:extLst>
      <p:ext uri="{BB962C8B-B14F-4D97-AF65-F5344CB8AC3E}">
        <p14:creationId xmlns:p14="http://schemas.microsoft.com/office/powerpoint/2010/main" val="3340161203"/>
      </p:ext>
    </p:extLst>
  </p:cSld>
  <p:clrMapOvr>
    <a:masterClrMapping/>
  </p:clrMapOvr>
  <p:transition advTm="1000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AutoShape 2"/>
          <p:cNvSpPr>
            <a:spLocks noGrp="1" noChangeArrowheads="1"/>
          </p:cNvSpPr>
          <p:nvPr>
            <p:ph type="title" idx="4294967295"/>
          </p:nvPr>
        </p:nvSpPr>
        <p:spPr>
          <a:xfrm>
            <a:off x="990600" y="228600"/>
            <a:ext cx="7772400" cy="1219200"/>
          </a:xfrm>
        </p:spPr>
        <p:txBody>
          <a:bodyPr/>
          <a:lstStyle/>
          <a:p>
            <a:pPr eaLnBrk="1" hangingPunct="1"/>
            <a:r>
              <a:rPr lang="el-GR" altLang="el-GR" b="1" u="sng"/>
              <a:t>Η Τέχνη της Πειθούς</a:t>
            </a:r>
            <a:endParaRPr lang="el-GR" altLang="el-GR" b="1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9750" y="1700213"/>
            <a:ext cx="7918450" cy="4033837"/>
          </a:xfrm>
        </p:spPr>
        <p:txBody>
          <a:bodyPr/>
          <a:lstStyle/>
          <a:p>
            <a:pPr marL="0" indent="0" algn="just" eaLnBrk="1" hangingPunct="1">
              <a:lnSpc>
                <a:spcPct val="130000"/>
              </a:lnSpc>
              <a:buFontTx/>
              <a:buNone/>
            </a:pPr>
            <a:r>
              <a:rPr lang="el-GR" altLang="el-GR"/>
              <a:t>Ο άνθρωπος, όπως και τα ζώα, αντιδρά μηχανικά σε κάποια ερεθίσματα.</a:t>
            </a:r>
          </a:p>
          <a:p>
            <a:pPr marL="0" indent="0" algn="just" eaLnBrk="1" hangingPunct="1">
              <a:lnSpc>
                <a:spcPct val="130000"/>
              </a:lnSpc>
              <a:buFontTx/>
              <a:buNone/>
            </a:pPr>
            <a:r>
              <a:rPr lang="el-GR" altLang="el-GR"/>
              <a:t>Ο έχων το χάρισμα της πειθούς έχει συνήθως την ικανότητα να εντοπίζει και να εκμεταλλεύεται αυτούς ακριβώς τους μηχανισμούς αυτόματης αντίδρασης.</a:t>
            </a:r>
          </a:p>
        </p:txBody>
      </p:sp>
    </p:spTree>
    <p:extLst>
      <p:ext uri="{BB962C8B-B14F-4D97-AF65-F5344CB8AC3E}">
        <p14:creationId xmlns:p14="http://schemas.microsoft.com/office/powerpoint/2010/main" val="464708727"/>
      </p:ext>
    </p:extLst>
  </p:cSld>
  <p:clrMapOvr>
    <a:masterClrMapping/>
  </p:clrMapOvr>
  <p:transition advTm="1000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AutoShape 2"/>
          <p:cNvSpPr>
            <a:spLocks noGrp="1" noChangeArrowheads="1"/>
          </p:cNvSpPr>
          <p:nvPr>
            <p:ph type="title" idx="4294967295"/>
          </p:nvPr>
        </p:nvSpPr>
        <p:spPr>
          <a:xfrm>
            <a:off x="990600" y="228600"/>
            <a:ext cx="7772400" cy="1219200"/>
          </a:xfrm>
        </p:spPr>
        <p:txBody>
          <a:bodyPr/>
          <a:lstStyle/>
          <a:p>
            <a:pPr eaLnBrk="1" hangingPunct="1"/>
            <a:r>
              <a:rPr lang="el-GR" altLang="el-GR" b="1" u="sng"/>
              <a:t>Η Τέχνη της Πειθούς</a:t>
            </a:r>
            <a:endParaRPr lang="el-GR" altLang="el-GR" b="1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838200" y="1557338"/>
            <a:ext cx="7693025" cy="4535487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l-GR" altLang="el-GR" u="sng"/>
              <a:t>Τα όπλα της επιρροής: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el-GR" altLang="el-GR"/>
              <a:t>Αμοιβαιότητα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el-GR" altLang="el-GR"/>
              <a:t>Δέσμευση και συνέπεια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el-GR" altLang="el-GR"/>
              <a:t>Κοινωνικό πρότυπο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el-GR" altLang="el-GR"/>
              <a:t>Συμπάθεια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el-GR" altLang="el-GR"/>
              <a:t>Αυθεντία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el-GR" altLang="el-GR"/>
              <a:t>Σπανιότητα</a:t>
            </a:r>
          </a:p>
        </p:txBody>
      </p:sp>
    </p:spTree>
    <p:extLst>
      <p:ext uri="{BB962C8B-B14F-4D97-AF65-F5344CB8AC3E}">
        <p14:creationId xmlns:p14="http://schemas.microsoft.com/office/powerpoint/2010/main" val="1717655868"/>
      </p:ext>
    </p:extLst>
  </p:cSld>
  <p:clrMapOvr>
    <a:masterClrMapping/>
  </p:clrMapOvr>
  <p:transition advTm="1000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AutoShape 2"/>
          <p:cNvSpPr>
            <a:spLocks noGrp="1" noChangeArrowheads="1"/>
          </p:cNvSpPr>
          <p:nvPr>
            <p:ph type="title" idx="4294967295"/>
          </p:nvPr>
        </p:nvSpPr>
        <p:spPr>
          <a:xfrm>
            <a:off x="990600" y="228600"/>
            <a:ext cx="7772400" cy="1219200"/>
          </a:xfrm>
        </p:spPr>
        <p:txBody>
          <a:bodyPr/>
          <a:lstStyle/>
          <a:p>
            <a:pPr eaLnBrk="1" hangingPunct="1"/>
            <a:r>
              <a:rPr lang="el-GR" altLang="el-GR" b="1" u="sng"/>
              <a:t>Η Τέχνη της Πειθούς</a:t>
            </a:r>
            <a:endParaRPr lang="el-GR" altLang="el-GR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1484313"/>
            <a:ext cx="7696200" cy="4002087"/>
          </a:xfrm>
        </p:spPr>
        <p:txBody>
          <a:bodyPr/>
          <a:lstStyle/>
          <a:p>
            <a:pPr eaLnBrk="1" hangingPunct="1">
              <a:lnSpc>
                <a:spcPct val="155000"/>
              </a:lnSpc>
              <a:buFontTx/>
              <a:buNone/>
            </a:pPr>
            <a:r>
              <a:rPr lang="el-GR" altLang="el-GR" i="1" u="sng"/>
              <a:t>Οι Τρεις Αρχές της Πειθούς:</a:t>
            </a:r>
          </a:p>
          <a:p>
            <a:pPr eaLnBrk="1" hangingPunct="1">
              <a:lnSpc>
                <a:spcPct val="155000"/>
              </a:lnSpc>
              <a:buFontTx/>
              <a:buNone/>
            </a:pPr>
            <a:r>
              <a:rPr lang="el-GR" altLang="el-GR"/>
              <a:t>1.	Ενεργητική Ακρόαση</a:t>
            </a:r>
          </a:p>
          <a:p>
            <a:pPr eaLnBrk="1" hangingPunct="1">
              <a:lnSpc>
                <a:spcPct val="155000"/>
              </a:lnSpc>
              <a:buFontTx/>
              <a:buNone/>
            </a:pPr>
            <a:r>
              <a:rPr lang="el-GR" altLang="el-GR"/>
              <a:t>2.Εξασφάλιση ακρόασης από τους άλλους</a:t>
            </a:r>
          </a:p>
          <a:p>
            <a:pPr eaLnBrk="1" hangingPunct="1">
              <a:lnSpc>
                <a:spcPct val="155000"/>
              </a:lnSpc>
              <a:buFontTx/>
              <a:buNone/>
            </a:pPr>
            <a:r>
              <a:rPr lang="el-GR" altLang="el-GR"/>
              <a:t>3.Συνεργασία για εξεύρεση λύσης</a:t>
            </a:r>
          </a:p>
        </p:txBody>
      </p:sp>
    </p:spTree>
    <p:extLst>
      <p:ext uri="{BB962C8B-B14F-4D97-AF65-F5344CB8AC3E}">
        <p14:creationId xmlns:p14="http://schemas.microsoft.com/office/powerpoint/2010/main" val="4156392771"/>
      </p:ext>
    </p:extLst>
  </p:cSld>
  <p:clrMapOvr>
    <a:masterClrMapping/>
  </p:clrMapOvr>
  <p:transition advTm="1000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AutoShape 2"/>
          <p:cNvSpPr>
            <a:spLocks noGrp="1" noChangeArrowheads="1"/>
          </p:cNvSpPr>
          <p:nvPr>
            <p:ph type="title" idx="4294967295"/>
          </p:nvPr>
        </p:nvSpPr>
        <p:spPr>
          <a:xfrm>
            <a:off x="990600" y="228600"/>
            <a:ext cx="7772400" cy="1219200"/>
          </a:xfrm>
        </p:spPr>
        <p:txBody>
          <a:bodyPr/>
          <a:lstStyle/>
          <a:p>
            <a:pPr eaLnBrk="1" hangingPunct="1"/>
            <a:r>
              <a:rPr lang="el-GR" altLang="el-GR" b="1" u="sng"/>
              <a:t>Η Τέχνη της Πειθούς</a:t>
            </a:r>
            <a:endParaRPr lang="el-GR" altLang="el-GR" b="1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1773238"/>
            <a:ext cx="7772400" cy="3816350"/>
          </a:xfrm>
        </p:spPr>
        <p:txBody>
          <a:bodyPr>
            <a:normAutofit fontScale="92500"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l-GR" altLang="el-GR" sz="2600" b="1" u="sng"/>
              <a:t>Επικοινωνιακές Δεξιότητες Ενεργούς Ακρόασης: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l-GR" altLang="el-GR" sz="1800" b="1"/>
          </a:p>
          <a:p>
            <a:pPr eaLnBrk="1" hangingPunct="1">
              <a:lnSpc>
                <a:spcPct val="90000"/>
              </a:lnSpc>
              <a:buFont typeface="Symbol" pitchFamily="18" charset="2"/>
              <a:buChar char="·"/>
            </a:pPr>
            <a:r>
              <a:rPr lang="el-GR" altLang="el-GR" sz="2600" b="1"/>
              <a:t>Επαναδιατύπωση των λεγομένων</a:t>
            </a:r>
          </a:p>
          <a:p>
            <a:pPr eaLnBrk="1" hangingPunct="1">
              <a:lnSpc>
                <a:spcPct val="90000"/>
              </a:lnSpc>
              <a:buFont typeface="Symbol" pitchFamily="18" charset="2"/>
              <a:buChar char="·"/>
            </a:pPr>
            <a:r>
              <a:rPr lang="el-GR" altLang="el-GR" sz="2600" b="1"/>
              <a:t>Σύνοψη των λεγομένων</a:t>
            </a:r>
          </a:p>
          <a:p>
            <a:pPr eaLnBrk="1" hangingPunct="1">
              <a:lnSpc>
                <a:spcPct val="90000"/>
              </a:lnSpc>
              <a:buFont typeface="Symbol" pitchFamily="18" charset="2"/>
              <a:buChar char="·"/>
            </a:pPr>
            <a:r>
              <a:rPr lang="el-GR" altLang="el-GR" sz="2600" b="1"/>
              <a:t>Διευκρινιστικές ερωτήσεις</a:t>
            </a:r>
          </a:p>
          <a:p>
            <a:pPr eaLnBrk="1" hangingPunct="1">
              <a:lnSpc>
                <a:spcPct val="90000"/>
              </a:lnSpc>
              <a:buFont typeface="Symbol" pitchFamily="18" charset="2"/>
              <a:buChar char="·"/>
            </a:pPr>
            <a:r>
              <a:rPr lang="el-GR" altLang="el-GR" sz="2600" b="1"/>
              <a:t>Εξερευνητικές ερωτήσεις</a:t>
            </a:r>
          </a:p>
          <a:p>
            <a:pPr eaLnBrk="1" hangingPunct="1">
              <a:lnSpc>
                <a:spcPct val="90000"/>
              </a:lnSpc>
              <a:buFont typeface="Symbol" pitchFamily="18" charset="2"/>
              <a:buChar char="·"/>
            </a:pPr>
            <a:r>
              <a:rPr lang="el-GR" altLang="el-GR" sz="2600" b="1"/>
              <a:t>Έκφραση των συναισθημάτων του ομιλούντος</a:t>
            </a:r>
          </a:p>
          <a:p>
            <a:pPr eaLnBrk="1" hangingPunct="1">
              <a:lnSpc>
                <a:spcPct val="90000"/>
              </a:lnSpc>
              <a:buFont typeface="Symbol" pitchFamily="18" charset="2"/>
              <a:buChar char="·"/>
            </a:pPr>
            <a:r>
              <a:rPr lang="el-GR" altLang="el-GR" sz="2600" b="1"/>
              <a:t>Επιβεβαίωση των συναισθημάτων του ομιλούντος</a:t>
            </a:r>
          </a:p>
        </p:txBody>
      </p:sp>
    </p:spTree>
    <p:extLst>
      <p:ext uri="{BB962C8B-B14F-4D97-AF65-F5344CB8AC3E}">
        <p14:creationId xmlns:p14="http://schemas.microsoft.com/office/powerpoint/2010/main" val="1564676160"/>
      </p:ext>
    </p:extLst>
  </p:cSld>
  <p:clrMapOvr>
    <a:masterClrMapping/>
  </p:clrMapOvr>
  <p:transition advTm="1000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AutoShape 2"/>
          <p:cNvSpPr>
            <a:spLocks noGrp="1" noChangeArrowheads="1"/>
          </p:cNvSpPr>
          <p:nvPr>
            <p:ph type="title" idx="4294967295"/>
          </p:nvPr>
        </p:nvSpPr>
        <p:spPr>
          <a:xfrm>
            <a:off x="990600" y="228600"/>
            <a:ext cx="7772400" cy="1219200"/>
          </a:xfrm>
        </p:spPr>
        <p:txBody>
          <a:bodyPr/>
          <a:lstStyle/>
          <a:p>
            <a:pPr eaLnBrk="1" hangingPunct="1"/>
            <a:r>
              <a:rPr lang="el-GR" altLang="el-GR" b="1" u="sng"/>
              <a:t>Η Τέχνη της Πειθούς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150000"/>
              </a:lnSpc>
              <a:buFontTx/>
              <a:buNone/>
            </a:pPr>
            <a:r>
              <a:rPr lang="el-GR" altLang="el-GR" u="sng" dirty="0"/>
              <a:t>Εμπόδια στην Ενεργή Ακρόαση:</a:t>
            </a:r>
          </a:p>
          <a:p>
            <a:pPr eaLnBrk="1" hangingPunct="1">
              <a:lnSpc>
                <a:spcPct val="150000"/>
              </a:lnSpc>
              <a:buFontTx/>
              <a:buNone/>
            </a:pPr>
            <a:endParaRPr lang="el-GR" altLang="el-GR" sz="1600" b="1" dirty="0"/>
          </a:p>
          <a:p>
            <a:pPr eaLnBrk="1" hangingPunct="1">
              <a:lnSpc>
                <a:spcPct val="150000"/>
              </a:lnSpc>
              <a:buFontTx/>
              <a:buNone/>
            </a:pPr>
            <a:r>
              <a:rPr lang="el-GR" altLang="el-GR" dirty="0"/>
              <a:t>1.	Υπερεκτίμηση των γνώσεων</a:t>
            </a:r>
          </a:p>
          <a:p>
            <a:pPr eaLnBrk="1" hangingPunct="1">
              <a:lnSpc>
                <a:spcPct val="150000"/>
              </a:lnSpc>
              <a:buFontTx/>
              <a:buNone/>
            </a:pPr>
            <a:r>
              <a:rPr lang="el-GR" altLang="el-GR" dirty="0"/>
              <a:t>2.Εγωιστική ακρόαση</a:t>
            </a:r>
          </a:p>
          <a:p>
            <a:pPr eaLnBrk="1" hangingPunct="1">
              <a:lnSpc>
                <a:spcPct val="150000"/>
              </a:lnSpc>
              <a:buFontTx/>
              <a:buNone/>
            </a:pPr>
            <a:r>
              <a:rPr lang="el-GR" altLang="el-GR" dirty="0"/>
              <a:t>3.Συναισθηματική σύγχυση</a:t>
            </a:r>
          </a:p>
        </p:txBody>
      </p:sp>
    </p:spTree>
    <p:extLst>
      <p:ext uri="{BB962C8B-B14F-4D97-AF65-F5344CB8AC3E}">
        <p14:creationId xmlns:p14="http://schemas.microsoft.com/office/powerpoint/2010/main" val="542480709"/>
      </p:ext>
    </p:extLst>
  </p:cSld>
  <p:clrMapOvr>
    <a:masterClrMapping/>
  </p:clrMapOvr>
  <p:transition advTm="100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2"/>
          <p:cNvSpPr>
            <a:spLocks noGrp="1" noChangeArrowheads="1"/>
          </p:cNvSpPr>
          <p:nvPr>
            <p:ph type="title" idx="4294967295"/>
          </p:nvPr>
        </p:nvSpPr>
        <p:spPr>
          <a:xfrm>
            <a:off x="1371600" y="228600"/>
            <a:ext cx="7696200" cy="1219200"/>
          </a:xfrm>
        </p:spPr>
        <p:txBody>
          <a:bodyPr/>
          <a:lstStyle/>
          <a:p>
            <a:pPr eaLnBrk="1" hangingPunct="1"/>
            <a:r>
              <a:rPr lang="el-GR" altLang="el-GR"/>
              <a:t> </a:t>
            </a:r>
            <a:r>
              <a:rPr lang="el-GR" altLang="el-GR" b="1" u="sng"/>
              <a:t>Βασικές  Αρχές  Επικοινωνίας</a:t>
            </a:r>
            <a:endParaRPr lang="el-GR" altLang="el-GR" b="1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71600" y="1801813"/>
            <a:ext cx="7867650" cy="3989387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l-GR" altLang="el-GR" u="sng" dirty="0"/>
              <a:t>Επικοινωνία</a:t>
            </a:r>
            <a:r>
              <a:rPr lang="el-GR" altLang="el-GR" dirty="0"/>
              <a:t>: Μεταβίβαση Μηνυμάτων μεταξύ Εγκεφάλων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l-GR" altLang="el-GR" dirty="0"/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l-GR" altLang="el-GR" u="sng" dirty="0"/>
              <a:t>Εγκέφαλος</a:t>
            </a:r>
            <a:r>
              <a:rPr lang="el-GR" altLang="el-GR" dirty="0"/>
              <a:t>: Μηχανισμός λήψης, αποθήκευσης, επεξεργασίας και μεταβίβασης πληροφοριών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l-GR" altLang="el-GR" dirty="0"/>
          </a:p>
        </p:txBody>
      </p:sp>
      <p:sp>
        <p:nvSpPr>
          <p:cNvPr id="9220" name="Rectangle 5"/>
          <p:cNvSpPr>
            <a:spLocks noChangeArrowheads="1"/>
          </p:cNvSpPr>
          <p:nvPr/>
        </p:nvSpPr>
        <p:spPr bwMode="auto">
          <a:xfrm>
            <a:off x="1875367" y="4509120"/>
            <a:ext cx="5715000" cy="762000"/>
          </a:xfrm>
          <a:prstGeom prst="rect">
            <a:avLst/>
          </a:prstGeom>
          <a:noFill/>
          <a:ln w="38100" cap="sq" cmpd="dbl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l-GR" altLang="el-GR"/>
          </a:p>
        </p:txBody>
      </p:sp>
      <p:sp>
        <p:nvSpPr>
          <p:cNvPr id="3" name="Rectangle 2"/>
          <p:cNvSpPr/>
          <p:nvPr/>
        </p:nvSpPr>
        <p:spPr>
          <a:xfrm>
            <a:off x="2555776" y="4705454"/>
            <a:ext cx="439248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000" b="1" dirty="0"/>
              <a:t>Άνθρωποι - Ζώα - Μηχανήματα</a:t>
            </a:r>
          </a:p>
        </p:txBody>
      </p:sp>
    </p:spTree>
    <p:extLst>
      <p:ext uri="{BB962C8B-B14F-4D97-AF65-F5344CB8AC3E}">
        <p14:creationId xmlns:p14="http://schemas.microsoft.com/office/powerpoint/2010/main" val="8570771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AutoShape 2"/>
          <p:cNvSpPr>
            <a:spLocks noGrp="1" noChangeArrowheads="1"/>
          </p:cNvSpPr>
          <p:nvPr>
            <p:ph type="title" idx="4294967295"/>
          </p:nvPr>
        </p:nvSpPr>
        <p:spPr>
          <a:xfrm>
            <a:off x="539750" y="765175"/>
            <a:ext cx="7345363" cy="863600"/>
          </a:xfrm>
        </p:spPr>
        <p:txBody>
          <a:bodyPr>
            <a:normAutofit fontScale="90000"/>
          </a:bodyPr>
          <a:lstStyle/>
          <a:p>
            <a:pPr eaLnBrk="1" hangingPunct="1"/>
            <a:br>
              <a:rPr lang="el-GR" altLang="el-GR" sz="3200" b="1" u="sng"/>
            </a:br>
            <a:r>
              <a:rPr lang="el-GR" altLang="el-GR" sz="3200" b="1" u="sng"/>
              <a:t>Η σημασία της Εξωλεκτικής </a:t>
            </a:r>
            <a:r>
              <a:rPr lang="el-GR" altLang="el-GR" sz="3600" b="1" u="sng"/>
              <a:t>Επικοινωνίας</a:t>
            </a:r>
            <a:r>
              <a:rPr lang="el-GR" altLang="el-GR" sz="3200" b="1" u="sng"/>
              <a:t> στον Επαγγελματικό χώρο</a:t>
            </a:r>
            <a:endParaRPr lang="el-GR" altLang="el-GR"/>
          </a:p>
        </p:txBody>
      </p:sp>
      <p:graphicFrame>
        <p:nvGraphicFramePr>
          <p:cNvPr id="41987" name="Object 2048"/>
          <p:cNvGraphicFramePr>
            <a:graphicFrameLocks noChangeAspect="1"/>
          </p:cNvGraphicFramePr>
          <p:nvPr/>
        </p:nvGraphicFramePr>
        <p:xfrm>
          <a:off x="900113" y="2349500"/>
          <a:ext cx="7620000" cy="397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art" r:id="rId2" imgW="7772535" imgH="4457700" progId="MSGraph.Chart.8">
                  <p:embed followColorScheme="full"/>
                </p:oleObj>
              </mc:Choice>
              <mc:Fallback>
                <p:oleObj name="Chart" r:id="rId2" imgW="7772535" imgH="4457700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2349500"/>
                        <a:ext cx="7620000" cy="3971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 cap="sq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88143410"/>
      </p:ext>
    </p:extLst>
  </p:cSld>
  <p:clrMapOvr>
    <a:masterClrMapping/>
  </p:clrMapOvr>
  <p:transition advTm="1000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2420938"/>
            <a:ext cx="7772400" cy="3903662"/>
          </a:xfrm>
        </p:spPr>
        <p:txBody>
          <a:bodyPr/>
          <a:lstStyle/>
          <a:p>
            <a:pPr eaLnBrk="1" hangingPunct="1">
              <a:lnSpc>
                <a:spcPct val="140000"/>
              </a:lnSpc>
              <a:buFontTx/>
              <a:buNone/>
            </a:pPr>
            <a:r>
              <a:rPr lang="el-GR" altLang="el-GR" u="sng"/>
              <a:t>Ερμηνεία εξωλεκτικών μηνυμάτων:</a:t>
            </a:r>
          </a:p>
          <a:p>
            <a:pPr eaLnBrk="1" hangingPunct="1">
              <a:lnSpc>
                <a:spcPct val="140000"/>
              </a:lnSpc>
            </a:pPr>
            <a:r>
              <a:rPr lang="el-GR" altLang="el-GR" b="1"/>
              <a:t>βαθμό συμπάθειας / αντιπάθειας</a:t>
            </a:r>
          </a:p>
          <a:p>
            <a:pPr eaLnBrk="1" hangingPunct="1">
              <a:lnSpc>
                <a:spcPct val="140000"/>
              </a:lnSpc>
              <a:buFont typeface="Wingdings" pitchFamily="2" charset="2"/>
              <a:buChar char=""/>
            </a:pPr>
            <a:r>
              <a:rPr lang="el-GR" altLang="el-GR" b="1"/>
              <a:t>βαθμό κυριαρχίας / υποταγής</a:t>
            </a:r>
          </a:p>
          <a:p>
            <a:pPr eaLnBrk="1" hangingPunct="1">
              <a:lnSpc>
                <a:spcPct val="140000"/>
              </a:lnSpc>
              <a:buFont typeface="Wingdings" pitchFamily="2" charset="2"/>
              <a:buChar char=""/>
            </a:pPr>
            <a:r>
              <a:rPr lang="el-GR" altLang="el-GR" b="1"/>
              <a:t>βαθμό ανταπόκρισης</a:t>
            </a:r>
          </a:p>
        </p:txBody>
      </p:sp>
      <p:sp>
        <p:nvSpPr>
          <p:cNvPr id="43011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1219200" y="981075"/>
            <a:ext cx="7772400" cy="935038"/>
          </a:xfrm>
          <a:noFill/>
        </p:spPr>
        <p:txBody>
          <a:bodyPr lIns="92075" tIns="46038" rIns="92075" bIns="46038" anchor="ctr">
            <a:normAutofit fontScale="90000"/>
          </a:bodyPr>
          <a:lstStyle/>
          <a:p>
            <a:pPr eaLnBrk="1" hangingPunct="1"/>
            <a:r>
              <a:rPr lang="el-GR" altLang="el-GR" sz="3200" b="1" u="sng"/>
              <a:t>Η σημασία της Εξωλεκτικής </a:t>
            </a:r>
            <a:r>
              <a:rPr lang="el-GR" altLang="el-GR" sz="3600" b="1" u="sng"/>
              <a:t>Επικοινωνίας</a:t>
            </a:r>
            <a:r>
              <a:rPr lang="el-GR" altLang="el-GR" sz="3200" b="1" u="sng"/>
              <a:t> στον Επαγγελματικό χώρο</a:t>
            </a:r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816604211"/>
      </p:ext>
    </p:extLst>
  </p:cSld>
  <p:clrMapOvr>
    <a:masterClrMapping/>
  </p:clrMapOvr>
  <p:transition advTm="1000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47813" y="1916113"/>
            <a:ext cx="7596187" cy="4484687"/>
          </a:xfrm>
        </p:spPr>
        <p:txBody>
          <a:bodyPr/>
          <a:lstStyle/>
          <a:p>
            <a:pPr marL="579438" indent="-579438" eaLnBrk="1" hangingPunct="1">
              <a:lnSpc>
                <a:spcPct val="80000"/>
              </a:lnSpc>
              <a:buFontTx/>
              <a:buNone/>
            </a:pPr>
            <a:r>
              <a:rPr lang="el-GR" altLang="el-GR" sz="2400" b="1" u="sng"/>
              <a:t>Κώδικες εξωλεκτικής γλώσσας:</a:t>
            </a:r>
            <a:endParaRPr lang="el-GR" altLang="el-GR" sz="2400" b="1"/>
          </a:p>
          <a:p>
            <a:pPr marL="579438" indent="-579438" eaLnBrk="1" hangingPunct="1">
              <a:lnSpc>
                <a:spcPct val="80000"/>
              </a:lnSpc>
              <a:buFontTx/>
              <a:buNone/>
            </a:pPr>
            <a:r>
              <a:rPr lang="el-GR" altLang="el-GR" sz="2400" b="1"/>
              <a:t>1.	Σωματική Επαφή</a:t>
            </a:r>
          </a:p>
          <a:p>
            <a:pPr marL="579438" indent="-579438" eaLnBrk="1" hangingPunct="1">
              <a:lnSpc>
                <a:spcPct val="80000"/>
              </a:lnSpc>
              <a:buFontTx/>
              <a:buNone/>
            </a:pPr>
            <a:r>
              <a:rPr lang="el-GR" altLang="el-GR" sz="2400" b="1"/>
              <a:t>2.	Γειτνιασιολογία</a:t>
            </a:r>
          </a:p>
          <a:p>
            <a:pPr marL="579438" indent="-579438" eaLnBrk="1" hangingPunct="1">
              <a:lnSpc>
                <a:spcPct val="80000"/>
              </a:lnSpc>
              <a:buFontTx/>
              <a:buNone/>
            </a:pPr>
            <a:r>
              <a:rPr lang="el-GR" altLang="el-GR" sz="2400" b="1"/>
              <a:t>3.	Προσανατολισμός</a:t>
            </a:r>
          </a:p>
          <a:p>
            <a:pPr marL="579438" indent="-579438" eaLnBrk="1" hangingPunct="1">
              <a:lnSpc>
                <a:spcPct val="80000"/>
              </a:lnSpc>
              <a:buFontTx/>
              <a:buNone/>
            </a:pPr>
            <a:r>
              <a:rPr lang="el-GR" altLang="el-GR" sz="2400" b="1"/>
              <a:t>4.	Εμφάνιση</a:t>
            </a:r>
          </a:p>
          <a:p>
            <a:pPr marL="579438" indent="-579438" eaLnBrk="1" hangingPunct="1">
              <a:lnSpc>
                <a:spcPct val="80000"/>
              </a:lnSpc>
              <a:buFontTx/>
              <a:buNone/>
            </a:pPr>
            <a:r>
              <a:rPr lang="el-GR" altLang="el-GR" sz="2400" b="1"/>
              <a:t>5.	Νεύματα</a:t>
            </a:r>
          </a:p>
          <a:p>
            <a:pPr marL="579438" indent="-579438" eaLnBrk="1" hangingPunct="1">
              <a:lnSpc>
                <a:spcPct val="80000"/>
              </a:lnSpc>
              <a:buFontTx/>
              <a:buNone/>
            </a:pPr>
            <a:r>
              <a:rPr lang="el-GR" altLang="el-GR" sz="2400" b="1"/>
              <a:t>6.	Εκφράσεις προσώπου</a:t>
            </a:r>
          </a:p>
          <a:p>
            <a:pPr marL="579438" indent="-579438" eaLnBrk="1" hangingPunct="1">
              <a:lnSpc>
                <a:spcPct val="80000"/>
              </a:lnSpc>
              <a:buFontTx/>
              <a:buNone/>
            </a:pPr>
            <a:r>
              <a:rPr lang="el-GR" altLang="el-GR" sz="2400" b="1"/>
              <a:t>7.	Χειρονομίες</a:t>
            </a:r>
          </a:p>
          <a:p>
            <a:pPr marL="579438" indent="-579438" eaLnBrk="1" hangingPunct="1">
              <a:lnSpc>
                <a:spcPct val="80000"/>
              </a:lnSpc>
              <a:buFontTx/>
              <a:buNone/>
            </a:pPr>
            <a:r>
              <a:rPr lang="el-GR" altLang="el-GR" sz="2400" b="1"/>
              <a:t>8.	Στάση σώματος</a:t>
            </a:r>
          </a:p>
          <a:p>
            <a:pPr marL="579438" indent="-579438" eaLnBrk="1" hangingPunct="1">
              <a:lnSpc>
                <a:spcPct val="80000"/>
              </a:lnSpc>
              <a:buFontTx/>
              <a:buNone/>
            </a:pPr>
            <a:r>
              <a:rPr lang="el-GR" altLang="el-GR" sz="2400" b="1"/>
              <a:t>9.	Κίνηση ματιών και επαφή βλέμματος</a:t>
            </a:r>
          </a:p>
          <a:p>
            <a:pPr marL="579438" indent="-579438" eaLnBrk="1" hangingPunct="1">
              <a:lnSpc>
                <a:spcPct val="80000"/>
              </a:lnSpc>
              <a:buFontTx/>
              <a:buNone/>
            </a:pPr>
            <a:r>
              <a:rPr lang="el-GR" altLang="el-GR" sz="2400" b="1"/>
              <a:t>10. Παραγλώσσα </a:t>
            </a:r>
          </a:p>
        </p:txBody>
      </p:sp>
      <p:sp>
        <p:nvSpPr>
          <p:cNvPr id="44035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250825" y="620713"/>
            <a:ext cx="7850188" cy="1368425"/>
          </a:xfrm>
          <a:noFill/>
        </p:spPr>
        <p:txBody>
          <a:bodyPr lIns="92075" tIns="46038" rIns="92075" bIns="46038" anchor="ctr"/>
          <a:lstStyle/>
          <a:p>
            <a:pPr eaLnBrk="1" hangingPunct="1"/>
            <a:r>
              <a:rPr lang="el-GR" altLang="el-GR" sz="3200" u="sng"/>
              <a:t>Η σημασία της Εξωλεκτικής</a:t>
            </a:r>
            <a:br>
              <a:rPr lang="el-GR" altLang="el-GR" sz="3200" u="sng"/>
            </a:br>
            <a:r>
              <a:rPr lang="el-GR" altLang="el-GR" sz="3600" u="sng"/>
              <a:t>Επικοινωνίας</a:t>
            </a:r>
            <a:r>
              <a:rPr lang="el-GR" altLang="el-GR" sz="3200" u="sng"/>
              <a:t> στον Επαγγελματικό χώρο</a:t>
            </a:r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368671274"/>
      </p:ext>
    </p:extLst>
  </p:cSld>
  <p:clrMapOvr>
    <a:masterClrMapping/>
  </p:clrMapOvr>
  <p:transition advTm="1000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00113" y="2205038"/>
            <a:ext cx="7558087" cy="4043362"/>
          </a:xfrm>
        </p:spPr>
        <p:txBody>
          <a:bodyPr/>
          <a:lstStyle/>
          <a:p>
            <a:pPr eaLnBrk="1" hangingPunct="1">
              <a:lnSpc>
                <a:spcPct val="130000"/>
              </a:lnSpc>
              <a:buFontTx/>
              <a:buNone/>
            </a:pPr>
            <a:r>
              <a:rPr lang="el-GR" altLang="el-GR" u="sng"/>
              <a:t>Θετική / Αρνητική Αναγνώριση:</a:t>
            </a:r>
          </a:p>
          <a:p>
            <a:pPr eaLnBrk="1" hangingPunct="1">
              <a:lnSpc>
                <a:spcPct val="130000"/>
              </a:lnSpc>
              <a:buFont typeface="Wingdings" pitchFamily="2" charset="2"/>
              <a:buChar char="§"/>
            </a:pPr>
            <a:r>
              <a:rPr lang="el-GR" altLang="el-GR"/>
              <a:t>παρακινώ υφισταμένους</a:t>
            </a:r>
          </a:p>
          <a:p>
            <a:pPr eaLnBrk="1" hangingPunct="1">
              <a:lnSpc>
                <a:spcPct val="130000"/>
              </a:lnSpc>
              <a:buFont typeface="Wingdings" pitchFamily="2" charset="2"/>
              <a:buChar char="§"/>
            </a:pPr>
            <a:r>
              <a:rPr lang="el-GR" altLang="el-GR"/>
              <a:t>προωθώ αρμονικές σχέσεις με άτομα ίδιας ιεραρχίας</a:t>
            </a:r>
          </a:p>
          <a:p>
            <a:pPr eaLnBrk="1" hangingPunct="1">
              <a:lnSpc>
                <a:spcPct val="130000"/>
              </a:lnSpc>
              <a:buFont typeface="Wingdings" pitchFamily="2" charset="2"/>
              <a:buChar char="§"/>
            </a:pPr>
            <a:r>
              <a:rPr lang="el-GR" altLang="el-GR"/>
              <a:t>Κερδίζω το σεβασμό των ανωτέρων</a:t>
            </a:r>
          </a:p>
        </p:txBody>
      </p:sp>
      <p:sp>
        <p:nvSpPr>
          <p:cNvPr id="45059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908050"/>
            <a:ext cx="7775575" cy="865188"/>
          </a:xfrm>
          <a:noFill/>
        </p:spPr>
        <p:txBody>
          <a:bodyPr lIns="92075" tIns="46038" rIns="92075" bIns="46038" anchor="ctr">
            <a:normAutofit fontScale="90000"/>
          </a:bodyPr>
          <a:lstStyle/>
          <a:p>
            <a:pPr eaLnBrk="1" hangingPunct="1"/>
            <a:r>
              <a:rPr lang="el-GR" altLang="el-GR" sz="3200" b="1" u="sng"/>
              <a:t>Η σημασία της Εξωλεκτικής </a:t>
            </a:r>
            <a:r>
              <a:rPr lang="el-GR" altLang="el-GR" sz="3600" b="1" u="sng"/>
              <a:t>Επικοινωνίας</a:t>
            </a:r>
            <a:r>
              <a:rPr lang="el-GR" altLang="el-GR" sz="3200" b="1" u="sng"/>
              <a:t> στον Επαγγελματικό χώρο</a:t>
            </a:r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765377239"/>
      </p:ext>
    </p:extLst>
  </p:cSld>
  <p:clrMapOvr>
    <a:masterClrMapping/>
  </p:clrMapOvr>
  <p:transition advTm="1000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Εμπόδια στην επικοινωνία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/>
              <a:t>Αποστάσεις</a:t>
            </a:r>
          </a:p>
          <a:p>
            <a:r>
              <a:rPr lang="el-GR" dirty="0"/>
              <a:t>Προκαταλήψεις</a:t>
            </a:r>
          </a:p>
          <a:p>
            <a:r>
              <a:rPr lang="el-GR" dirty="0"/>
              <a:t>Εσωτερικός διάλογος</a:t>
            </a:r>
          </a:p>
          <a:p>
            <a:r>
              <a:rPr lang="el-GR" dirty="0"/>
              <a:t>Εγωιστική ακρόαση</a:t>
            </a:r>
          </a:p>
          <a:p>
            <a:r>
              <a:rPr lang="el-GR" dirty="0"/>
              <a:t>Φόρτος εργασίας</a:t>
            </a:r>
          </a:p>
          <a:p>
            <a:r>
              <a:rPr lang="el-GR" dirty="0"/>
              <a:t>Συνθήκες</a:t>
            </a:r>
          </a:p>
          <a:p>
            <a:r>
              <a:rPr lang="el-GR" dirty="0"/>
              <a:t>Έλλειψη συναισθηματικής νοημοσύνης</a:t>
            </a:r>
          </a:p>
          <a:p>
            <a:r>
              <a:rPr lang="el-GR" dirty="0"/>
              <a:t>………</a:t>
            </a:r>
          </a:p>
        </p:txBody>
      </p:sp>
    </p:spTree>
    <p:extLst>
      <p:ext uri="{BB962C8B-B14F-4D97-AF65-F5344CB8AC3E}">
        <p14:creationId xmlns:p14="http://schemas.microsoft.com/office/powerpoint/2010/main" val="366757803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01752" y="332656"/>
            <a:ext cx="8534400" cy="720080"/>
          </a:xfrm>
        </p:spPr>
        <p:txBody>
          <a:bodyPr>
            <a:noAutofit/>
          </a:bodyPr>
          <a:lstStyle/>
          <a:p>
            <a:r>
              <a:rPr lang="el-GR" sz="2800" b="1" dirty="0"/>
              <a:t>Η ενεργητική ακρόαση ως μέσον άρσης των εμποδίων της επικοινωνίας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>
          <a:xfrm>
            <a:off x="301752" y="1556792"/>
            <a:ext cx="8503920" cy="4542256"/>
          </a:xfrm>
        </p:spPr>
        <p:txBody>
          <a:bodyPr/>
          <a:lstStyle/>
          <a:p>
            <a:r>
              <a:rPr lang="el-GR" dirty="0"/>
              <a:t>Οπτική επαφή</a:t>
            </a:r>
          </a:p>
          <a:p>
            <a:r>
              <a:rPr lang="el-GR" dirty="0"/>
              <a:t>Θετική στάση σώματος</a:t>
            </a:r>
          </a:p>
          <a:p>
            <a:r>
              <a:rPr lang="el-GR" dirty="0" err="1"/>
              <a:t>Επαναδιατύπωση</a:t>
            </a:r>
            <a:r>
              <a:rPr lang="el-GR" dirty="0"/>
              <a:t> </a:t>
            </a:r>
          </a:p>
          <a:p>
            <a:r>
              <a:rPr lang="el-GR" dirty="0"/>
              <a:t>Ερωτήσεις (ανοικτές-κλειστές)</a:t>
            </a:r>
          </a:p>
          <a:p>
            <a:r>
              <a:rPr lang="el-GR" dirty="0"/>
              <a:t>Συγκέντρωση στο θέμα</a:t>
            </a:r>
          </a:p>
          <a:p>
            <a:r>
              <a:rPr lang="el-GR" dirty="0"/>
              <a:t>Αποφυγή κρίσεων</a:t>
            </a:r>
          </a:p>
          <a:p>
            <a:r>
              <a:rPr lang="el-GR" dirty="0"/>
              <a:t>Οργανωμένος και κατάλληλος χώρος για τη συζήτηση</a:t>
            </a:r>
          </a:p>
        </p:txBody>
      </p:sp>
    </p:spTree>
    <p:extLst>
      <p:ext uri="{BB962C8B-B14F-4D97-AF65-F5344CB8AC3E}">
        <p14:creationId xmlns:p14="http://schemas.microsoft.com/office/powerpoint/2010/main" val="225770404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>
                <a:solidFill>
                  <a:srgbClr val="7B9899"/>
                </a:solidFill>
              </a:rPr>
              <a:t>Ενεργητική Ακρόαση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39750" y="1341438"/>
            <a:ext cx="8435975" cy="5291137"/>
          </a:xfrm>
        </p:spPr>
        <p:txBody>
          <a:bodyPr>
            <a:normAutofit fontScale="92500"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l-GR" altLang="el-GR" sz="2800"/>
              <a:t>Εστιάζουμε στις κύριες ιδέες και σκέψεις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l-GR" altLang="el-GR" sz="2800"/>
              <a:t>Κάνουμε ανοικτές ερωτήσεις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l-GR" altLang="el-GR" sz="2800"/>
              <a:t>Ελέγχουμε τα μη λεκτικά μηνύματα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l-GR" altLang="el-GR" sz="2800"/>
              <a:t>Αποφεύγουμε να διακόπτουμε ή να κάνουμε άλλα πράγματα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l-GR" altLang="el-GR" sz="2800"/>
              <a:t>Ψάχνουμε για συναισθήματα που συνδέονται με το μήνυμα 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l-GR" altLang="el-GR" sz="2800"/>
              <a:t>Ανακεφαλαιώνουμε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l-GR" altLang="el-GR" sz="2800"/>
              <a:t>Ζητάμε να πάρουμε και δίνουμε ΑΝΑΤΡΟΦΟΔΟΤΗΣΗ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l-GR" altLang="el-GR" sz="2800" b="1"/>
              <a:t>Πριν μιλήσουμε, πρέπει πρώτα να ακούσουμε! 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endParaRPr lang="el-GR" altLang="el-GR" sz="280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endParaRPr lang="el-GR" altLang="el-GR" sz="2800"/>
          </a:p>
        </p:txBody>
      </p:sp>
    </p:spTree>
    <p:extLst>
      <p:ext uri="{BB962C8B-B14F-4D97-AF65-F5344CB8AC3E}">
        <p14:creationId xmlns:p14="http://schemas.microsoft.com/office/powerpoint/2010/main" val="1724665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4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4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47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47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47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5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>
                <a:solidFill>
                  <a:srgbClr val="7B9899"/>
                </a:solidFill>
              </a:rPr>
              <a:t>Πώς ορίζουμε τη Νοημοσύνη;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8686800" cy="3557588"/>
          </a:xfrm>
        </p:spPr>
        <p:txBody>
          <a:bodyPr>
            <a:normAutofit/>
          </a:bodyPr>
          <a:lstStyle/>
          <a:p>
            <a:pPr marL="274320" indent="-274320" algn="ctr" fontAlgn="auto">
              <a:spcAft>
                <a:spcPts val="0"/>
              </a:spcAft>
              <a:buFont typeface="Times New Roman" pitchFamily="18" charset="0"/>
              <a:buNone/>
              <a:defRPr/>
            </a:pPr>
            <a:endParaRPr lang="el-GR" dirty="0"/>
          </a:p>
          <a:p>
            <a:pPr marL="0" indent="-274320" algn="ctr" fontAlgn="auto">
              <a:lnSpc>
                <a:spcPct val="150000"/>
              </a:lnSpc>
              <a:spcAft>
                <a:spcPts val="0"/>
              </a:spcAft>
              <a:buFont typeface="Times New Roman" pitchFamily="18" charset="0"/>
              <a:buNone/>
              <a:defRPr/>
            </a:pPr>
            <a:r>
              <a:rPr lang="el-GR" sz="2800" dirty="0"/>
              <a:t>Ένα σύνολο πνευματικών λειτουργιών που χρησιμοποιούμε για να αντιμετωπίσουμε νέες καταστάσεις και να λύσουμε προβλήματα, αξιοποιώντας προηγούμενες εμπειρίες. </a:t>
            </a:r>
          </a:p>
        </p:txBody>
      </p:sp>
    </p:spTree>
    <p:extLst>
      <p:ext uri="{BB962C8B-B14F-4D97-AF65-F5344CB8AC3E}">
        <p14:creationId xmlns:p14="http://schemas.microsoft.com/office/powerpoint/2010/main" val="2631843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l-GR" altLang="el-GR" sz="4000"/>
              <a:t>Τι είναι η Συναισθηματική Νοημοσύνη;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68313" y="1700213"/>
            <a:ext cx="8228012" cy="4464050"/>
          </a:xfrm>
        </p:spPr>
        <p:txBody>
          <a:bodyPr/>
          <a:lstStyle/>
          <a:p>
            <a:pPr algn="ctr">
              <a:buFont typeface="Times New Roman" pitchFamily="18" charset="0"/>
              <a:buNone/>
            </a:pPr>
            <a:r>
              <a:rPr lang="el-GR" altLang="el-GR" sz="2400" dirty="0"/>
              <a:t>Το να είσαι οργισμένος είναι εύκολο. </a:t>
            </a:r>
          </a:p>
          <a:p>
            <a:pPr algn="ctr">
              <a:buFont typeface="Times New Roman" pitchFamily="18" charset="0"/>
              <a:buNone/>
            </a:pPr>
            <a:r>
              <a:rPr lang="el-GR" altLang="el-GR" sz="2400" dirty="0"/>
              <a:t>Το να εξοργιστείς όμως με το σωστό άτομο, </a:t>
            </a:r>
          </a:p>
          <a:p>
            <a:pPr algn="ctr">
              <a:buFont typeface="Times New Roman" pitchFamily="18" charset="0"/>
              <a:buNone/>
            </a:pPr>
            <a:r>
              <a:rPr lang="el-GR" altLang="el-GR" sz="2400" dirty="0"/>
              <a:t>για το σωστό λόγο, </a:t>
            </a:r>
          </a:p>
          <a:p>
            <a:pPr algn="ctr">
              <a:buFont typeface="Times New Roman" pitchFamily="18" charset="0"/>
              <a:buNone/>
            </a:pPr>
            <a:r>
              <a:rPr lang="el-GR" altLang="el-GR" sz="2400" dirty="0"/>
              <a:t>στο σωστό βαθμό, </a:t>
            </a:r>
          </a:p>
          <a:p>
            <a:pPr algn="ctr">
              <a:buFont typeface="Times New Roman" pitchFamily="18" charset="0"/>
              <a:buNone/>
            </a:pPr>
            <a:r>
              <a:rPr lang="el-GR" altLang="el-GR" sz="2400" dirty="0"/>
              <a:t>τη σωστή στιγμή, </a:t>
            </a:r>
          </a:p>
          <a:p>
            <a:pPr algn="ctr">
              <a:buFont typeface="Times New Roman" pitchFamily="18" charset="0"/>
              <a:buNone/>
            </a:pPr>
            <a:r>
              <a:rPr lang="el-GR" altLang="el-GR" sz="2400" dirty="0"/>
              <a:t>για το σωστό σκοπό </a:t>
            </a:r>
          </a:p>
          <a:p>
            <a:pPr algn="ctr">
              <a:buFont typeface="Times New Roman" pitchFamily="18" charset="0"/>
              <a:buNone/>
            </a:pPr>
            <a:r>
              <a:rPr lang="el-GR" altLang="el-GR" sz="2400" dirty="0"/>
              <a:t>και με το σωστό τρόπο, </a:t>
            </a:r>
          </a:p>
          <a:p>
            <a:pPr algn="ctr">
              <a:buFont typeface="Times New Roman" pitchFamily="18" charset="0"/>
              <a:buNone/>
            </a:pPr>
            <a:r>
              <a:rPr lang="el-GR" altLang="el-GR" sz="2400" dirty="0"/>
              <a:t>αυτό είναι δύσκολο.</a:t>
            </a:r>
          </a:p>
          <a:p>
            <a:pPr algn="ctr">
              <a:buFont typeface="Times New Roman" pitchFamily="18" charset="0"/>
              <a:buNone/>
            </a:pPr>
            <a:r>
              <a:rPr lang="el-GR" altLang="el-GR" sz="2400" dirty="0"/>
              <a:t>(Αριστοτέλης, κάπου 2.500 χρόνια πριν…)</a:t>
            </a:r>
          </a:p>
        </p:txBody>
      </p:sp>
    </p:spTree>
    <p:extLst>
      <p:ext uri="{BB962C8B-B14F-4D97-AF65-F5344CB8AC3E}">
        <p14:creationId xmlns:p14="http://schemas.microsoft.com/office/powerpoint/2010/main" val="1736115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65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65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655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655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655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39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l-GR" altLang="el-GR" sz="4000"/>
              <a:t>Τι είναι η Συναισθηματική Νοημοσύνη;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39750" y="1916113"/>
            <a:ext cx="8228013" cy="4614862"/>
          </a:xfrm>
        </p:spPr>
        <p:txBody>
          <a:bodyPr/>
          <a:lstStyle/>
          <a:p>
            <a:pPr>
              <a:buFont typeface="Times New Roman" pitchFamily="18" charset="0"/>
              <a:buNone/>
            </a:pPr>
            <a:r>
              <a:rPr lang="el-GR" altLang="el-GR" sz="2800"/>
              <a:t>Ερωτήσεις για προβληματισμό:</a:t>
            </a:r>
          </a:p>
          <a:p>
            <a:r>
              <a:rPr lang="el-GR" altLang="el-GR" sz="2800"/>
              <a:t>Μου είναι εύκολο να μιλήσω για τα συναισθήματά μου;</a:t>
            </a:r>
          </a:p>
          <a:p>
            <a:r>
              <a:rPr lang="el-GR" altLang="el-GR" sz="2800"/>
              <a:t>Μπορώ συνειδητά να αλλάξω συναίσθημα;</a:t>
            </a:r>
          </a:p>
          <a:p>
            <a:r>
              <a:rPr lang="el-GR" altLang="el-GR" sz="2800"/>
              <a:t>Καταλαβαίνω τα συναισθήματα των άλλων;</a:t>
            </a:r>
          </a:p>
          <a:p>
            <a:r>
              <a:rPr lang="el-GR" altLang="el-GR" sz="2800"/>
              <a:t>Μπορώ να τα επηρεάσω;</a:t>
            </a:r>
          </a:p>
          <a:p>
            <a:pPr>
              <a:buFont typeface="Times New Roman" pitchFamily="18" charset="0"/>
              <a:buNone/>
            </a:pPr>
            <a:endParaRPr lang="el-GR" altLang="el-GR" sz="2800"/>
          </a:p>
        </p:txBody>
      </p:sp>
    </p:spTree>
    <p:extLst>
      <p:ext uri="{BB962C8B-B14F-4D97-AF65-F5344CB8AC3E}">
        <p14:creationId xmlns:p14="http://schemas.microsoft.com/office/powerpoint/2010/main" val="1771042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70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5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214438" y="1700213"/>
            <a:ext cx="7167562" cy="3786187"/>
          </a:xfrm>
        </p:spPr>
        <p:txBody>
          <a:bodyPr/>
          <a:lstStyle/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lang="el-GR" altLang="el-GR" u="sng"/>
              <a:t>Επικοινωνία</a:t>
            </a:r>
            <a:r>
              <a:rPr lang="el-GR" altLang="el-GR"/>
              <a:t>: </a:t>
            </a:r>
          </a:p>
          <a:p>
            <a:pPr marL="0" indent="0" algn="just" eaLnBrk="1" hangingPunct="1">
              <a:lnSpc>
                <a:spcPct val="150000"/>
              </a:lnSpc>
              <a:buFontTx/>
              <a:buNone/>
            </a:pPr>
            <a:r>
              <a:rPr lang="el-GR" altLang="el-GR"/>
              <a:t>Η δραστηριότητα μέσω της οποίας οι άνθρωποι ανταλλάσσουν σκέψεις, ιδέες, ευχές, αισθήματα, πιστεύω, αξίες, επιθυμίες.</a:t>
            </a:r>
          </a:p>
          <a:p>
            <a:pPr marL="1184275" lvl="2" eaLnBrk="1" hangingPunct="1">
              <a:lnSpc>
                <a:spcPct val="150000"/>
              </a:lnSpc>
              <a:buFont typeface="Symbol" pitchFamily="18" charset="2"/>
              <a:buChar char="·"/>
            </a:pPr>
            <a:endParaRPr lang="el-GR" altLang="el-GR"/>
          </a:p>
        </p:txBody>
      </p:sp>
      <p:sp>
        <p:nvSpPr>
          <p:cNvPr id="10243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1371600" y="765175"/>
            <a:ext cx="7696200" cy="682625"/>
          </a:xfrm>
          <a:noFill/>
        </p:spPr>
        <p:txBody>
          <a:bodyPr lIns="92075" tIns="46038" rIns="92075" bIns="46038" anchor="ctr"/>
          <a:lstStyle/>
          <a:p>
            <a:pPr eaLnBrk="1" hangingPunct="1"/>
            <a:r>
              <a:rPr lang="el-GR" altLang="el-GR"/>
              <a:t> </a:t>
            </a:r>
            <a:r>
              <a:rPr lang="el-GR" altLang="el-GR" b="1" u="sng"/>
              <a:t>Βασικές  Αρχές  Επικοινωνίας</a:t>
            </a:r>
            <a:endParaRPr lang="el-GR" altLang="el-GR" b="1"/>
          </a:p>
        </p:txBody>
      </p:sp>
    </p:spTree>
    <p:extLst>
      <p:ext uri="{BB962C8B-B14F-4D97-AF65-F5344CB8AC3E}">
        <p14:creationId xmlns:p14="http://schemas.microsoft.com/office/powerpoint/2010/main" val="1466760348"/>
      </p:ext>
    </p:extLst>
  </p:cSld>
  <p:clrMapOvr>
    <a:masterClrMapping/>
  </p:clrMapOvr>
  <p:transition advTm="1000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>
                <a:solidFill>
                  <a:srgbClr val="7B9899"/>
                </a:solidFill>
              </a:rPr>
              <a:t>Συναισθηματική Νοημοσύνη (ΣΝ)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lnSpcReduction="10000"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l-GR" altLang="el-GR" sz="2800"/>
              <a:t>Η συναισθηματική νοημοσύνη σημαίνει την αντίληψη και την έκφραση των συναισθημάτων με ακρίβεια. Άρα κατανοώ τόσο τα δικά μου όσο και τα δικά σου συναισθήματα.</a:t>
            </a:r>
          </a:p>
          <a:p>
            <a:pPr marL="274320" indent="-274320" fontAlgn="auto">
              <a:spcAft>
                <a:spcPts val="0"/>
              </a:spcAft>
              <a:buFont typeface="Times New Roman" pitchFamily="18" charset="0"/>
              <a:buNone/>
              <a:defRPr/>
            </a:pPr>
            <a:endParaRPr lang="el-GR" altLang="el-GR" sz="280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l-GR" altLang="el-GR" sz="2800"/>
              <a:t>Το συναισθηματικά νοήμον  άτομο αντιλαμβάνεται, χρησιμοποιεί, κατανοεί και διαχειρίζεται τα συναισθήματα του και αυτά των άλλων ανθρώπων με τους οποίους αλληλεπιδρά.</a:t>
            </a:r>
          </a:p>
          <a:p>
            <a:pPr marL="274320" indent="-274320" algn="r" fontAlgn="auto">
              <a:spcAft>
                <a:spcPts val="0"/>
              </a:spcAft>
              <a:buFont typeface="Times New Roman" pitchFamily="18" charset="0"/>
              <a:buNone/>
              <a:defRPr/>
            </a:pPr>
            <a:r>
              <a:rPr lang="en-US" altLang="el-GR" sz="2800"/>
              <a:t> </a:t>
            </a:r>
            <a:r>
              <a:rPr lang="en-US" altLang="el-GR" sz="2400"/>
              <a:t>P. Salovey</a:t>
            </a:r>
            <a:r>
              <a:rPr lang="el-GR" altLang="el-GR" sz="2400"/>
              <a:t>, </a:t>
            </a:r>
            <a:r>
              <a:rPr lang="en-US" altLang="el-GR" sz="2400"/>
              <a:t>1989</a:t>
            </a:r>
            <a:endParaRPr lang="el-GR" altLang="el-GR" sz="2400"/>
          </a:p>
        </p:txBody>
      </p:sp>
    </p:spTree>
    <p:extLst>
      <p:ext uri="{BB962C8B-B14F-4D97-AF65-F5344CB8AC3E}">
        <p14:creationId xmlns:p14="http://schemas.microsoft.com/office/powerpoint/2010/main" val="2915162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74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5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82" name="Group 4"/>
          <p:cNvGrpSpPr>
            <a:grpSpLocks/>
          </p:cNvGrpSpPr>
          <p:nvPr/>
        </p:nvGrpSpPr>
        <p:grpSpPr bwMode="auto">
          <a:xfrm>
            <a:off x="179388" y="0"/>
            <a:ext cx="8964612" cy="6858000"/>
            <a:chOff x="714" y="565"/>
            <a:chExt cx="4161" cy="3499"/>
          </a:xfrm>
        </p:grpSpPr>
        <p:pic>
          <p:nvPicPr>
            <p:cNvPr id="20483" name="Picture 5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4" y="565"/>
              <a:ext cx="4161" cy="3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20484" name="Text Box 6"/>
            <p:cNvSpPr txBox="1">
              <a:spLocks noChangeArrowheads="1"/>
            </p:cNvSpPr>
            <p:nvPr/>
          </p:nvSpPr>
          <p:spPr bwMode="auto">
            <a:xfrm>
              <a:off x="714" y="565"/>
              <a:ext cx="4161" cy="3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l-GR" altLang="el-GR"/>
            </a:p>
          </p:txBody>
        </p:sp>
      </p:grpSp>
    </p:spTree>
    <p:extLst>
      <p:ext uri="{BB962C8B-B14F-4D97-AF65-F5344CB8AC3E}">
        <p14:creationId xmlns:p14="http://schemas.microsoft.com/office/powerpoint/2010/main" val="217511394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301625" y="333375"/>
            <a:ext cx="8534400" cy="792163"/>
          </a:xfrm>
        </p:spPr>
        <p:txBody>
          <a:bodyPr>
            <a:normAutofit fontScale="90000"/>
          </a:bodyPr>
          <a:lstStyle/>
          <a:p>
            <a:r>
              <a:rPr lang="el-GR" altLang="el-GR" sz="2800" b="1">
                <a:solidFill>
                  <a:srgbClr val="7B9899"/>
                </a:solidFill>
              </a:rPr>
              <a:t>Πώς με επηρεάζει η ΣΝ ως Στέλεχος και ως Άνθρωπο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07504" y="2060848"/>
            <a:ext cx="8504238" cy="4355976"/>
          </a:xfrm>
        </p:spPr>
        <p:txBody>
          <a:bodyPr/>
          <a:lstStyle/>
          <a:p>
            <a:pPr marL="990600" lvl="1" indent="-533400"/>
            <a:endParaRPr lang="el-GR" altLang="el-GR" dirty="0"/>
          </a:p>
          <a:p>
            <a:pPr marL="914400" lvl="1" indent="-457200">
              <a:buFont typeface="Wingdings" panose="05000000000000000000" pitchFamily="2" charset="2"/>
              <a:buChar char="ü"/>
            </a:pPr>
            <a:r>
              <a:rPr lang="el-GR" altLang="el-GR" b="1" dirty="0">
                <a:solidFill>
                  <a:schemeClr val="tx1"/>
                </a:solidFill>
              </a:rPr>
              <a:t>Ενίσχυση αυτογνωσίας</a:t>
            </a:r>
            <a:endParaRPr lang="en-US" altLang="el-GR" b="1" dirty="0">
              <a:solidFill>
                <a:schemeClr val="tx1"/>
              </a:solidFill>
            </a:endParaRPr>
          </a:p>
          <a:p>
            <a:pPr marL="914400" lvl="1" indent="-457200">
              <a:buFont typeface="Wingdings" panose="05000000000000000000" pitchFamily="2" charset="2"/>
              <a:buChar char="ü"/>
            </a:pPr>
            <a:r>
              <a:rPr lang="el-GR" altLang="el-GR" b="1" dirty="0">
                <a:solidFill>
                  <a:schemeClr val="tx1"/>
                </a:solidFill>
              </a:rPr>
              <a:t>Κατανόηση αντιδράσεων των άλλων</a:t>
            </a:r>
            <a:endParaRPr lang="en-US" altLang="el-GR" b="1" dirty="0">
              <a:solidFill>
                <a:schemeClr val="tx1"/>
              </a:solidFill>
            </a:endParaRPr>
          </a:p>
          <a:p>
            <a:pPr marL="914400" lvl="1" indent="-457200">
              <a:buFont typeface="Wingdings" panose="05000000000000000000" pitchFamily="2" charset="2"/>
              <a:buChar char="ü"/>
            </a:pPr>
            <a:r>
              <a:rPr lang="el-GR" altLang="el-GR" b="1" dirty="0">
                <a:solidFill>
                  <a:schemeClr val="tx1"/>
                </a:solidFill>
              </a:rPr>
              <a:t>Συμπάθεια και συμπόνια</a:t>
            </a:r>
            <a:endParaRPr lang="en-US" altLang="el-GR" b="1" dirty="0">
              <a:solidFill>
                <a:schemeClr val="tx1"/>
              </a:solidFill>
            </a:endParaRPr>
          </a:p>
          <a:p>
            <a:pPr marL="914400" lvl="1" indent="-457200">
              <a:buFont typeface="Wingdings" panose="05000000000000000000" pitchFamily="2" charset="2"/>
              <a:buChar char="ü"/>
            </a:pPr>
            <a:r>
              <a:rPr lang="el-GR" altLang="el-GR" b="1" dirty="0">
                <a:solidFill>
                  <a:schemeClr val="tx1"/>
                </a:solidFill>
              </a:rPr>
              <a:t>Ισορροπία</a:t>
            </a:r>
            <a:endParaRPr lang="en-US" altLang="el-GR" b="1" dirty="0">
              <a:solidFill>
                <a:schemeClr val="tx1"/>
              </a:solidFill>
            </a:endParaRPr>
          </a:p>
          <a:p>
            <a:pPr marL="914400" lvl="1" indent="-457200">
              <a:buFont typeface="Wingdings" panose="05000000000000000000" pitchFamily="2" charset="2"/>
              <a:buChar char="ü"/>
            </a:pPr>
            <a:r>
              <a:rPr lang="el-GR" altLang="el-GR" b="1" dirty="0">
                <a:solidFill>
                  <a:schemeClr val="tx1"/>
                </a:solidFill>
              </a:rPr>
              <a:t>Υπευθυνότητα</a:t>
            </a:r>
          </a:p>
          <a:p>
            <a:pPr marL="0" indent="0">
              <a:buNone/>
            </a:pPr>
            <a:endParaRPr lang="el-GR" altLang="el-GR" b="1" dirty="0"/>
          </a:p>
        </p:txBody>
      </p:sp>
    </p:spTree>
    <p:extLst>
      <p:ext uri="{BB962C8B-B14F-4D97-AF65-F5344CB8AC3E}">
        <p14:creationId xmlns:p14="http://schemas.microsoft.com/office/powerpoint/2010/main" val="759045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1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51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Συναισθηματική νοημοσύνη στο χώρο εργασίας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>
          <a:xfrm>
            <a:off x="301752" y="2132856"/>
            <a:ext cx="8503920" cy="3528392"/>
          </a:xfrm>
        </p:spPr>
        <p:txBody>
          <a:bodyPr/>
          <a:lstStyle/>
          <a:p>
            <a:r>
              <a:rPr lang="el-GR" dirty="0"/>
              <a:t>Στο επιχειρηματικό περιβάλλον δίνεται περισσότερη αξία στη λογική παρά στα συναισθήματα</a:t>
            </a:r>
          </a:p>
          <a:p>
            <a:r>
              <a:rPr lang="el-GR" dirty="0"/>
              <a:t>Η έμπνευση, ωστόσο, η εργασιακή ικανοποίηση, τα υψηλά επίπεδα ενέργειας και ο ενθουσιασμός έχουν σαν βάση </a:t>
            </a:r>
            <a:r>
              <a:rPr lang="el-GR" u="sng" dirty="0"/>
              <a:t>τα συναισθήματα</a:t>
            </a:r>
          </a:p>
        </p:txBody>
      </p:sp>
    </p:spTree>
    <p:extLst>
      <p:ext uri="{BB962C8B-B14F-4D97-AF65-F5344CB8AC3E}">
        <p14:creationId xmlns:p14="http://schemas.microsoft.com/office/powerpoint/2010/main" val="221325543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Το συναίσθημα είναι ενέργεια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>
          <a:xfrm>
            <a:off x="301752" y="2420888"/>
            <a:ext cx="8503920" cy="2664296"/>
          </a:xfrm>
        </p:spPr>
        <p:txBody>
          <a:bodyPr/>
          <a:lstStyle/>
          <a:p>
            <a:r>
              <a:rPr lang="el-GR" i="1" dirty="0"/>
              <a:t>Αρνητικά συναισθήματα προκαλούν αρνητική ενέργεια</a:t>
            </a:r>
          </a:p>
          <a:p>
            <a:r>
              <a:rPr lang="el-GR" i="1" dirty="0"/>
              <a:t>Θετικά συναισθήματα προκαλούν θετική ενέργεια</a:t>
            </a:r>
          </a:p>
        </p:txBody>
      </p:sp>
    </p:spTree>
    <p:extLst>
      <p:ext uri="{BB962C8B-B14F-4D97-AF65-F5344CB8AC3E}">
        <p14:creationId xmlns:p14="http://schemas.microsoft.com/office/powerpoint/2010/main" val="114394877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557338"/>
            <a:ext cx="8228012" cy="1141412"/>
          </a:xfrm>
        </p:spPr>
        <p:txBody>
          <a:bodyPr/>
          <a:lstStyle/>
          <a:p>
            <a:r>
              <a:rPr lang="el-GR" altLang="el-GR" b="1" dirty="0">
                <a:solidFill>
                  <a:srgbClr val="7B9899"/>
                </a:solidFill>
              </a:rPr>
              <a:t>Θετική προσέγγιση των ανθρώπων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39750" y="3141663"/>
            <a:ext cx="8228013" cy="2549525"/>
          </a:xfrm>
        </p:spPr>
        <p:txBody>
          <a:bodyPr/>
          <a:lstStyle/>
          <a:p>
            <a:pPr algn="ctr">
              <a:buFont typeface="Times New Roman" pitchFamily="18" charset="0"/>
              <a:buNone/>
            </a:pPr>
            <a:endParaRPr lang="el-GR" altLang="el-GR"/>
          </a:p>
          <a:p>
            <a:pPr algn="ctr">
              <a:buFont typeface="Times New Roman" pitchFamily="18" charset="0"/>
              <a:buNone/>
            </a:pPr>
            <a:r>
              <a:rPr lang="el-GR" altLang="el-GR"/>
              <a:t>Η τεχνική της Παράφρασης</a:t>
            </a:r>
          </a:p>
        </p:txBody>
      </p:sp>
    </p:spTree>
    <p:extLst>
      <p:ext uri="{BB962C8B-B14F-4D97-AF65-F5344CB8AC3E}">
        <p14:creationId xmlns:p14="http://schemas.microsoft.com/office/powerpoint/2010/main" val="358846159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Πείτε......αντί.......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>
                <a:solidFill>
                  <a:srgbClr val="FF0000"/>
                </a:solidFill>
              </a:rPr>
              <a:t>Αυτό δεν είναι δουλειά μου....</a:t>
            </a:r>
          </a:p>
          <a:p>
            <a:r>
              <a:rPr lang="el-GR" i="1" dirty="0"/>
              <a:t>Υπεύθυνος και εξειδικευμένος για αυτό το θέμα είναι .....</a:t>
            </a:r>
          </a:p>
          <a:p>
            <a:r>
              <a:rPr lang="el-GR" dirty="0">
                <a:solidFill>
                  <a:srgbClr val="FF0000"/>
                </a:solidFill>
              </a:rPr>
              <a:t>Αυτό δεν είναι δικό μου πρόβλημα....</a:t>
            </a:r>
          </a:p>
          <a:p>
            <a:r>
              <a:rPr lang="el-GR" i="1" dirty="0"/>
              <a:t>Θα δούμε πώς μπορούμε να βοηθήσουμε...</a:t>
            </a:r>
          </a:p>
          <a:p>
            <a:r>
              <a:rPr lang="el-GR" dirty="0">
                <a:solidFill>
                  <a:srgbClr val="FF0000"/>
                </a:solidFill>
              </a:rPr>
              <a:t>Αυτό που θέλετε δεν γίνεται...</a:t>
            </a:r>
          </a:p>
          <a:p>
            <a:r>
              <a:rPr lang="el-GR" i="1" dirty="0"/>
              <a:t>Αυτό που μπορούμε να κάνουμε στη συγκεκριμένη περίπτωση είναι.....</a:t>
            </a:r>
          </a:p>
        </p:txBody>
      </p:sp>
    </p:spTree>
    <p:extLst>
      <p:ext uri="{BB962C8B-B14F-4D97-AF65-F5344CB8AC3E}">
        <p14:creationId xmlns:p14="http://schemas.microsoft.com/office/powerpoint/2010/main" val="75136003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>
                <a:solidFill>
                  <a:srgbClr val="7B9899"/>
                </a:solidFill>
              </a:rPr>
              <a:t>Οι Καταστάσεις του Εγώ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11188" y="1700213"/>
            <a:ext cx="8228012" cy="2620962"/>
          </a:xfrm>
        </p:spPr>
        <p:txBody>
          <a:bodyPr/>
          <a:lstStyle/>
          <a:p>
            <a:r>
              <a:rPr lang="el-GR" altLang="el-GR"/>
              <a:t>Ενήλικος</a:t>
            </a:r>
          </a:p>
          <a:p>
            <a:endParaRPr lang="el-GR" altLang="el-GR"/>
          </a:p>
          <a:p>
            <a:r>
              <a:rPr lang="el-GR" altLang="el-GR"/>
              <a:t>Γονέας</a:t>
            </a:r>
          </a:p>
          <a:p>
            <a:endParaRPr lang="el-GR" altLang="el-GR"/>
          </a:p>
          <a:p>
            <a:r>
              <a:rPr lang="el-GR" altLang="el-GR"/>
              <a:t>Παιδί</a:t>
            </a:r>
          </a:p>
        </p:txBody>
      </p:sp>
    </p:spTree>
    <p:extLst>
      <p:ext uri="{BB962C8B-B14F-4D97-AF65-F5344CB8AC3E}">
        <p14:creationId xmlns:p14="http://schemas.microsoft.com/office/powerpoint/2010/main" val="339739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78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1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4 - Θέση αριθμού διαφάνειας"/>
          <p:cNvSpPr txBox="1">
            <a:spLocks noGrp="1"/>
          </p:cNvSpPr>
          <p:nvPr/>
        </p:nvSpPr>
        <p:spPr bwMode="auto"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algn="ctr"/>
            <a:fld id="{03975B79-CB28-46F7-B228-F359BFECBDCF}" type="slidenum">
              <a:rPr lang="el-GR" altLang="el-GR" sz="1200">
                <a:solidFill>
                  <a:srgbClr val="A3A3A3"/>
                </a:solidFill>
                <a:latin typeface="Corbel" pitchFamily="34" charset="0"/>
                <a:cs typeface="Arial" charset="0"/>
              </a:rPr>
              <a:pPr algn="ctr"/>
              <a:t>38</a:t>
            </a:fld>
            <a:endParaRPr lang="el-GR" altLang="el-GR" sz="1200">
              <a:solidFill>
                <a:srgbClr val="A3A3A3"/>
              </a:solidFill>
              <a:latin typeface="Corbel" pitchFamily="34" charset="0"/>
              <a:cs typeface="Arial" charset="0"/>
            </a:endParaRPr>
          </a:p>
        </p:txBody>
      </p:sp>
      <p:sp>
        <p:nvSpPr>
          <p:cNvPr id="31747" name="1 - Τίτλος"/>
          <p:cNvSpPr>
            <a:spLocks/>
          </p:cNvSpPr>
          <p:nvPr/>
        </p:nvSpPr>
        <p:spPr bwMode="auto">
          <a:xfrm>
            <a:off x="1331913" y="404813"/>
            <a:ext cx="7499350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l-GR" altLang="el-GR" sz="4000">
                <a:solidFill>
                  <a:schemeClr val="tx1"/>
                </a:solidFill>
                <a:latin typeface="Calibri" pitchFamily="34" charset="0"/>
                <a:cs typeface="Arial" charset="0"/>
              </a:rPr>
              <a:t>Συναλλακτική Ανάλυση </a:t>
            </a:r>
            <a:br>
              <a:rPr lang="el-GR" altLang="el-GR" sz="4000">
                <a:solidFill>
                  <a:schemeClr val="tx1"/>
                </a:solidFill>
                <a:latin typeface="Calibri" pitchFamily="34" charset="0"/>
                <a:cs typeface="Arial" charset="0"/>
              </a:rPr>
            </a:br>
            <a:r>
              <a:rPr lang="el-GR" altLang="el-GR" sz="3200">
                <a:solidFill>
                  <a:schemeClr val="tx1"/>
                </a:solidFill>
                <a:latin typeface="Calibri" pitchFamily="34" charset="0"/>
                <a:cs typeface="Arial" charset="0"/>
              </a:rPr>
              <a:t>(ή Ανάλυση Συναλλαγών)</a:t>
            </a:r>
          </a:p>
        </p:txBody>
      </p:sp>
      <p:sp>
        <p:nvSpPr>
          <p:cNvPr id="7" name="2 - Θέση περιεχομένου"/>
          <p:cNvSpPr>
            <a:spLocks noGrp="1"/>
          </p:cNvSpPr>
          <p:nvPr>
            <p:ph sz="half" idx="4294967295"/>
          </p:nvPr>
        </p:nvSpPr>
        <p:spPr>
          <a:xfrm>
            <a:off x="0" y="1557338"/>
            <a:ext cx="3802063" cy="4824412"/>
          </a:xfr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365125" indent="-282575" fontAlgn="auto">
              <a:spcAft>
                <a:spcPts val="0"/>
              </a:spcAft>
              <a:buFont typeface="Times New Roman" pitchFamily="18" charset="0"/>
              <a:buNone/>
              <a:defRPr/>
            </a:pPr>
            <a:r>
              <a:rPr lang="el-GR" sz="2000" b="1"/>
              <a:t>Συναλλακτική Ανάλυση (</a:t>
            </a:r>
            <a:r>
              <a:rPr lang="en-US" sz="2000" b="1">
                <a:latin typeface="Gill Sans MT" pitchFamily="34" charset="0"/>
              </a:rPr>
              <a:t>E.Berne)</a:t>
            </a:r>
            <a:endParaRPr lang="el-GR" sz="2000" b="1"/>
          </a:p>
          <a:p>
            <a:pPr marL="365125" indent="-282575"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l-GR" sz="2000"/>
              <a:t>Είναι ένα πλαίσιο περιγραφής της συμπεριφοράς σε μια συναλλαγή μεταξύ δύο ανθρώπων.</a:t>
            </a:r>
          </a:p>
          <a:p>
            <a:pPr marL="365125" indent="-282575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l-GR" sz="2000"/>
              <a:t>Μας βοηθάει </a:t>
            </a:r>
            <a:r>
              <a:rPr lang="el-GR" sz="2000" b="1"/>
              <a:t>να καταλάβουμε γιατί  αντιδρούμε όπως αντιδρούμε,</a:t>
            </a:r>
            <a:r>
              <a:rPr lang="el-GR" sz="2000"/>
              <a:t> ιδιαίτερα όταν αντιμετωπίζουμε κάποιο πρόβλημα.</a:t>
            </a:r>
          </a:p>
        </p:txBody>
      </p:sp>
      <p:sp>
        <p:nvSpPr>
          <p:cNvPr id="8" name="3 - Θέση περιεχομένου"/>
          <p:cNvSpPr txBox="1">
            <a:spLocks/>
          </p:cNvSpPr>
          <p:nvPr/>
        </p:nvSpPr>
        <p:spPr>
          <a:xfrm>
            <a:off x="4859338" y="1557338"/>
            <a:ext cx="3889375" cy="48069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/>
          <a:lstStyle/>
          <a:p>
            <a:pPr marL="365125" indent="-282575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/>
            </a:pPr>
            <a:r>
              <a:rPr lang="el-GR" sz="2000" b="1" dirty="0">
                <a:solidFill>
                  <a:schemeClr val="tx1"/>
                </a:solidFill>
                <a:latin typeface="+mn-lt"/>
                <a:ea typeface="Microsoft YaHei" charset="-122"/>
              </a:rPr>
              <a:t>Καταστάσεις του Εγώ</a:t>
            </a:r>
          </a:p>
        </p:txBody>
      </p:sp>
      <p:sp>
        <p:nvSpPr>
          <p:cNvPr id="9" name="8 - Δεξιό βέλος"/>
          <p:cNvSpPr/>
          <p:nvPr/>
        </p:nvSpPr>
        <p:spPr>
          <a:xfrm>
            <a:off x="5435600" y="1844675"/>
            <a:ext cx="1512888" cy="9366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l-GR" dirty="0">
                <a:solidFill>
                  <a:srgbClr val="FFFFFF"/>
                </a:solidFill>
                <a:cs typeface="Arial" pitchFamily="34" charset="0"/>
              </a:rPr>
              <a:t>γονέας</a:t>
            </a:r>
          </a:p>
        </p:txBody>
      </p:sp>
      <p:sp>
        <p:nvSpPr>
          <p:cNvPr id="10" name="9 - Αριστερό βέλος"/>
          <p:cNvSpPr/>
          <p:nvPr/>
        </p:nvSpPr>
        <p:spPr>
          <a:xfrm>
            <a:off x="7092950" y="1844675"/>
            <a:ext cx="1582738" cy="1008063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l-GR">
                <a:solidFill>
                  <a:srgbClr val="FFFFFF"/>
                </a:solidFill>
                <a:cs typeface="Arial" pitchFamily="34" charset="0"/>
              </a:rPr>
              <a:t>γονέας</a:t>
            </a:r>
          </a:p>
        </p:txBody>
      </p:sp>
      <p:sp>
        <p:nvSpPr>
          <p:cNvPr id="11" name="10 - Βέλος προς τα επάνω"/>
          <p:cNvSpPr/>
          <p:nvPr/>
        </p:nvSpPr>
        <p:spPr>
          <a:xfrm>
            <a:off x="5364163" y="3213100"/>
            <a:ext cx="1800225" cy="1079500"/>
          </a:xfrm>
          <a:prstGeom prst="upArrow">
            <a:avLst>
              <a:gd name="adj1" fmla="val 50000"/>
              <a:gd name="adj2" fmla="val 50000"/>
            </a:avLst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l-GR">
                <a:solidFill>
                  <a:srgbClr val="FFFFFF"/>
                </a:solidFill>
                <a:cs typeface="Arial" pitchFamily="34" charset="0"/>
              </a:rPr>
              <a:t>γονέας</a:t>
            </a:r>
          </a:p>
        </p:txBody>
      </p:sp>
      <p:sp>
        <p:nvSpPr>
          <p:cNvPr id="12" name="11 - Βέλος προς τα κάτω"/>
          <p:cNvSpPr/>
          <p:nvPr/>
        </p:nvSpPr>
        <p:spPr>
          <a:xfrm>
            <a:off x="7235825" y="3141663"/>
            <a:ext cx="1439863" cy="1295400"/>
          </a:xfrm>
          <a:prstGeom prst="downArrow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l-GR">
                <a:solidFill>
                  <a:srgbClr val="FFFFFF"/>
                </a:solidFill>
                <a:cs typeface="Arial" pitchFamily="34" charset="0"/>
              </a:rPr>
              <a:t>παιδί</a:t>
            </a:r>
          </a:p>
        </p:txBody>
      </p:sp>
      <p:sp>
        <p:nvSpPr>
          <p:cNvPr id="13" name="12 - Κυκλικό βέλος"/>
          <p:cNvSpPr/>
          <p:nvPr/>
        </p:nvSpPr>
        <p:spPr>
          <a:xfrm>
            <a:off x="6011863" y="4292600"/>
            <a:ext cx="1944687" cy="2016125"/>
          </a:xfrm>
          <a:prstGeom prst="circular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l-GR">
                <a:solidFill>
                  <a:schemeClr val="tx1"/>
                </a:solidFill>
                <a:cs typeface="Arial" pitchFamily="34" charset="0"/>
              </a:rPr>
              <a:t>Ενήλικος προς Ενήλικο</a:t>
            </a:r>
          </a:p>
        </p:txBody>
      </p:sp>
      <p:sp>
        <p:nvSpPr>
          <p:cNvPr id="14" name="13 - Καμπύλο βέλος προς τα επάνω"/>
          <p:cNvSpPr/>
          <p:nvPr/>
        </p:nvSpPr>
        <p:spPr>
          <a:xfrm>
            <a:off x="6084888" y="5445125"/>
            <a:ext cx="1871662" cy="720725"/>
          </a:xfrm>
          <a:prstGeom prst="curvedUp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l-GR">
              <a:solidFill>
                <a:schemeClr val="tx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2705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>
                <a:solidFill>
                  <a:srgbClr val="7B9899"/>
                </a:solidFill>
              </a:rPr>
              <a:t>Οι καταστάσεις του Εγώ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79388" y="1412875"/>
            <a:ext cx="8964612" cy="54451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l-GR" altLang="el-GR" sz="2800" b="1"/>
              <a:t>Η κατάσταση του εγώ του Γονέα</a:t>
            </a:r>
          </a:p>
          <a:p>
            <a:pPr lvl="1">
              <a:lnSpc>
                <a:spcPct val="90000"/>
              </a:lnSpc>
            </a:pPr>
            <a:r>
              <a:rPr lang="el-GR" altLang="el-GR" sz="2400"/>
              <a:t>Συμπεριφορά (ιδέες, συναισθήματα κτλ) που έχουν αντιγραφεί από τους γονείς μας και άλλα σημαντικά πρόσωπα.</a:t>
            </a:r>
          </a:p>
          <a:p>
            <a:pPr lvl="1">
              <a:lnSpc>
                <a:spcPct val="90000"/>
              </a:lnSpc>
            </a:pPr>
            <a:r>
              <a:rPr lang="el-GR" altLang="el-GR" sz="2400"/>
              <a:t>Αυτός ο ρόλος περιλαμβάνει συνήθως προστασία, κριτική</a:t>
            </a:r>
            <a:r>
              <a:rPr lang="el-GR" altLang="el-GR" sz="2400">
                <a:latin typeface="Arial" charset="0"/>
              </a:rPr>
              <a:t> κτλ.</a:t>
            </a:r>
            <a:endParaRPr lang="el-GR" altLang="el-GR" sz="2400" b="1">
              <a:latin typeface="Arial" charset="0"/>
            </a:endParaRPr>
          </a:p>
          <a:p>
            <a:pPr>
              <a:lnSpc>
                <a:spcPct val="90000"/>
              </a:lnSpc>
            </a:pPr>
            <a:r>
              <a:rPr lang="el-GR" altLang="el-GR" sz="2800" b="1"/>
              <a:t>Η κατάσταση του εγώ του Ενήλικου</a:t>
            </a:r>
            <a:r>
              <a:rPr lang="el-GR" altLang="el-GR" sz="2800"/>
              <a:t> </a:t>
            </a:r>
          </a:p>
          <a:p>
            <a:pPr lvl="1">
              <a:lnSpc>
                <a:spcPct val="90000"/>
              </a:lnSpc>
            </a:pPr>
            <a:r>
              <a:rPr lang="el-GR" altLang="el-GR" sz="2400"/>
              <a:t>Έχει να κάνει με τον αυθορμητισμό και την εγρήγορση. </a:t>
            </a:r>
          </a:p>
          <a:p>
            <a:pPr lvl="1">
              <a:lnSpc>
                <a:spcPct val="90000"/>
              </a:lnSpc>
            </a:pPr>
            <a:r>
              <a:rPr lang="el-GR" altLang="el-GR" sz="2400"/>
              <a:t>Βλέπουμε τους ανθρώπους όπως πραγματικά είναι και όχι με βάση τις προβολές που κάνουμε επάνω τους.</a:t>
            </a:r>
          </a:p>
          <a:p>
            <a:pPr>
              <a:lnSpc>
                <a:spcPct val="90000"/>
              </a:lnSpc>
            </a:pPr>
            <a:r>
              <a:rPr lang="el-GR" altLang="el-GR" sz="2800" b="1"/>
              <a:t>Η κατάσταση του εγώ του Παιδιού</a:t>
            </a:r>
            <a:r>
              <a:rPr lang="el-GR" altLang="el-GR" sz="2800"/>
              <a:t> </a:t>
            </a:r>
          </a:p>
          <a:p>
            <a:pPr lvl="1">
              <a:lnSpc>
                <a:spcPct val="90000"/>
              </a:lnSpc>
            </a:pPr>
            <a:r>
              <a:rPr lang="el-GR" altLang="el-GR" sz="2400"/>
              <a:t>Μια ομάδα συμπεριφορών, σκέψεων και συναισθημάτων που αναπαράγονται από την παιδική ηλικία.</a:t>
            </a:r>
          </a:p>
          <a:p>
            <a:pPr>
              <a:lnSpc>
                <a:spcPct val="90000"/>
              </a:lnSpc>
              <a:buFont typeface="Times New Roman" pitchFamily="18" charset="0"/>
              <a:buNone/>
            </a:pPr>
            <a:endParaRPr lang="el-GR" altLang="el-GR" sz="2800"/>
          </a:p>
        </p:txBody>
      </p:sp>
    </p:spTree>
    <p:extLst>
      <p:ext uri="{BB962C8B-B14F-4D97-AF65-F5344CB8AC3E}">
        <p14:creationId xmlns:p14="http://schemas.microsoft.com/office/powerpoint/2010/main" val="4288808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54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54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542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214438" y="1700213"/>
            <a:ext cx="7167562" cy="3786187"/>
          </a:xfrm>
        </p:spPr>
        <p:txBody>
          <a:bodyPr/>
          <a:lstStyle/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lang="el-GR" altLang="el-GR" u="sng"/>
              <a:t>Επικοινωνία</a:t>
            </a:r>
            <a:r>
              <a:rPr lang="el-GR" altLang="el-GR"/>
              <a:t>: </a:t>
            </a:r>
          </a:p>
          <a:p>
            <a:pPr marL="0" indent="0" algn="just" eaLnBrk="1" hangingPunct="1">
              <a:lnSpc>
                <a:spcPct val="150000"/>
              </a:lnSpc>
              <a:buFontTx/>
              <a:buNone/>
            </a:pPr>
            <a:r>
              <a:rPr lang="el-GR" altLang="el-GR"/>
              <a:t>Η δραστηριότητα μέσω της οποίας οι άνθρωποι ανταλλάσσουν σκέψεις, ιδέες, ευχές, αισθήματα, πιστεύω, αξίες, επιθυμίες.</a:t>
            </a:r>
          </a:p>
          <a:p>
            <a:pPr marL="1184275" lvl="2" eaLnBrk="1" hangingPunct="1">
              <a:lnSpc>
                <a:spcPct val="150000"/>
              </a:lnSpc>
              <a:buFont typeface="Symbol" pitchFamily="18" charset="2"/>
              <a:buChar char="·"/>
            </a:pPr>
            <a:endParaRPr lang="el-GR" altLang="el-GR"/>
          </a:p>
        </p:txBody>
      </p:sp>
      <p:sp>
        <p:nvSpPr>
          <p:cNvPr id="10243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1371600" y="765175"/>
            <a:ext cx="7696200" cy="682625"/>
          </a:xfrm>
          <a:noFill/>
        </p:spPr>
        <p:txBody>
          <a:bodyPr lIns="92075" tIns="46038" rIns="92075" bIns="46038" anchor="ctr"/>
          <a:lstStyle/>
          <a:p>
            <a:pPr eaLnBrk="1" hangingPunct="1"/>
            <a:r>
              <a:rPr lang="el-GR" altLang="el-GR"/>
              <a:t> </a:t>
            </a:r>
            <a:r>
              <a:rPr lang="el-GR" altLang="el-GR" b="1" u="sng"/>
              <a:t>Βασικές  Αρχές  Επικοινωνίας</a:t>
            </a:r>
            <a:endParaRPr lang="el-GR" altLang="el-GR" b="1"/>
          </a:p>
        </p:txBody>
      </p:sp>
    </p:spTree>
    <p:extLst>
      <p:ext uri="{BB962C8B-B14F-4D97-AF65-F5344CB8AC3E}">
        <p14:creationId xmlns:p14="http://schemas.microsoft.com/office/powerpoint/2010/main" val="603862777"/>
      </p:ext>
    </p:extLst>
  </p:cSld>
  <p:clrMapOvr>
    <a:masterClrMapping/>
  </p:clrMapOvr>
  <p:transition advTm="1000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Oval 2"/>
          <p:cNvSpPr>
            <a:spLocks noChangeArrowheads="1"/>
          </p:cNvSpPr>
          <p:nvPr/>
        </p:nvSpPr>
        <p:spPr bwMode="auto">
          <a:xfrm>
            <a:off x="611188" y="1557338"/>
            <a:ext cx="2214562" cy="1603375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 altLang="el-GR"/>
          </a:p>
        </p:txBody>
      </p:sp>
      <p:sp>
        <p:nvSpPr>
          <p:cNvPr id="34819" name="Oval 3"/>
          <p:cNvSpPr>
            <a:spLocks noChangeArrowheads="1"/>
          </p:cNvSpPr>
          <p:nvPr/>
        </p:nvSpPr>
        <p:spPr bwMode="auto">
          <a:xfrm>
            <a:off x="684213" y="3284538"/>
            <a:ext cx="2212975" cy="1604962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buClrTx/>
              <a:buSzTx/>
              <a:buFontTx/>
              <a:buNone/>
            </a:pPr>
            <a:r>
              <a:rPr lang="el-GR" altLang="el-GR" sz="2400" b="1">
                <a:solidFill>
                  <a:schemeClr val="tx1"/>
                </a:solidFill>
                <a:latin typeface="Calibri" pitchFamily="34" charset="0"/>
              </a:rPr>
              <a:t>Ενήλικος</a:t>
            </a:r>
            <a:endParaRPr lang="en-US" altLang="el-GR" sz="2400" b="1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4820" name="Oval 4"/>
          <p:cNvSpPr>
            <a:spLocks noChangeArrowheads="1"/>
          </p:cNvSpPr>
          <p:nvPr/>
        </p:nvSpPr>
        <p:spPr bwMode="auto">
          <a:xfrm>
            <a:off x="755650" y="5013325"/>
            <a:ext cx="2217738" cy="16129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 altLang="el-GR"/>
          </a:p>
        </p:txBody>
      </p:sp>
      <p:sp>
        <p:nvSpPr>
          <p:cNvPr id="34821" name="Text Box 5"/>
          <p:cNvSpPr txBox="1">
            <a:spLocks noChangeArrowheads="1"/>
          </p:cNvSpPr>
          <p:nvPr/>
        </p:nvSpPr>
        <p:spPr bwMode="auto">
          <a:xfrm>
            <a:off x="609600" y="228600"/>
            <a:ext cx="7848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Tx/>
              <a:buSzTx/>
              <a:buFontTx/>
              <a:buNone/>
            </a:pPr>
            <a:endParaRPr lang="el-GR" altLang="el-GR" sz="240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34822" name="Text Box 6"/>
          <p:cNvSpPr txBox="1">
            <a:spLocks noChangeArrowheads="1"/>
          </p:cNvSpPr>
          <p:nvPr/>
        </p:nvSpPr>
        <p:spPr bwMode="auto">
          <a:xfrm>
            <a:off x="304800" y="304800"/>
            <a:ext cx="82296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l-GR" altLang="el-GR" sz="3600">
                <a:solidFill>
                  <a:schemeClr val="tx1"/>
                </a:solidFill>
              </a:rPr>
              <a:t>Βασικές Διαφορές των Καταστάσεων του Εγώ</a:t>
            </a:r>
            <a:endParaRPr lang="en-US" altLang="el-GR" sz="3600">
              <a:solidFill>
                <a:schemeClr val="tx1"/>
              </a:solidFill>
            </a:endParaRPr>
          </a:p>
        </p:txBody>
      </p:sp>
      <p:sp>
        <p:nvSpPr>
          <p:cNvPr id="34823" name="Text Box 7"/>
          <p:cNvSpPr txBox="1">
            <a:spLocks noChangeArrowheads="1"/>
          </p:cNvSpPr>
          <p:nvPr/>
        </p:nvSpPr>
        <p:spPr bwMode="auto">
          <a:xfrm>
            <a:off x="900113" y="1989138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l-GR" altLang="el-GR" sz="2400" b="1">
                <a:solidFill>
                  <a:schemeClr val="tx1"/>
                </a:solidFill>
                <a:latin typeface="Calibri" pitchFamily="34" charset="0"/>
              </a:rPr>
              <a:t>Γονέας</a:t>
            </a:r>
            <a:endParaRPr lang="en-US" altLang="el-GR" sz="2400" b="1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4824" name="Text Box 8"/>
          <p:cNvSpPr txBox="1">
            <a:spLocks noChangeArrowheads="1"/>
          </p:cNvSpPr>
          <p:nvPr/>
        </p:nvSpPr>
        <p:spPr bwMode="auto">
          <a:xfrm>
            <a:off x="1258888" y="5516563"/>
            <a:ext cx="1152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l-GR" altLang="el-GR" sz="2400" b="1">
                <a:solidFill>
                  <a:schemeClr val="tx1"/>
                </a:solidFill>
                <a:latin typeface="Times New Roman" pitchFamily="18" charset="0"/>
              </a:rPr>
              <a:t>  </a:t>
            </a:r>
            <a:r>
              <a:rPr lang="el-GR" altLang="el-GR" sz="2400" b="1">
                <a:solidFill>
                  <a:schemeClr val="tx1"/>
                </a:solidFill>
                <a:latin typeface="Calibri" pitchFamily="34" charset="0"/>
              </a:rPr>
              <a:t>Παιδί</a:t>
            </a:r>
            <a:endParaRPr lang="en-US" altLang="el-GR" sz="2400" b="1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4825" name="Line 9"/>
          <p:cNvSpPr>
            <a:spLocks noChangeShapeType="1"/>
          </p:cNvSpPr>
          <p:nvPr/>
        </p:nvSpPr>
        <p:spPr bwMode="auto">
          <a:xfrm>
            <a:off x="2916238" y="2276475"/>
            <a:ext cx="1905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34826" name="Line 10"/>
          <p:cNvSpPr>
            <a:spLocks noChangeShapeType="1"/>
          </p:cNvSpPr>
          <p:nvPr/>
        </p:nvSpPr>
        <p:spPr bwMode="auto">
          <a:xfrm>
            <a:off x="2987675" y="4005263"/>
            <a:ext cx="1905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34827" name="Line 11"/>
          <p:cNvSpPr>
            <a:spLocks noChangeShapeType="1"/>
          </p:cNvSpPr>
          <p:nvPr/>
        </p:nvSpPr>
        <p:spPr bwMode="auto">
          <a:xfrm>
            <a:off x="3059113" y="5734050"/>
            <a:ext cx="1905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34828" name="Text Box 12"/>
          <p:cNvSpPr txBox="1">
            <a:spLocks noChangeArrowheads="1"/>
          </p:cNvSpPr>
          <p:nvPr/>
        </p:nvSpPr>
        <p:spPr bwMode="auto">
          <a:xfrm>
            <a:off x="4932363" y="2060575"/>
            <a:ext cx="28956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l-GR" sz="2000" b="1" dirty="0">
                <a:solidFill>
                  <a:schemeClr val="tx1"/>
                </a:solidFill>
                <a:latin typeface="Calibri" pitchFamily="34" charset="0"/>
              </a:rPr>
              <a:t>Taught Concept of Life</a:t>
            </a:r>
            <a:endParaRPr lang="el-GR" altLang="el-GR" sz="2000" b="1" dirty="0">
              <a:solidFill>
                <a:schemeClr val="tx1"/>
              </a:solidFill>
              <a:latin typeface="Calibri" pitchFamily="34" charset="0"/>
            </a:endParaRPr>
          </a:p>
          <a:p>
            <a:pPr>
              <a:spcBef>
                <a:spcPct val="50000"/>
              </a:spcBef>
              <a:buClrTx/>
              <a:buSzTx/>
              <a:buFontTx/>
              <a:buChar char="•"/>
            </a:pPr>
            <a:r>
              <a:rPr lang="el-GR" altLang="el-GR" sz="2000" dirty="0">
                <a:solidFill>
                  <a:schemeClr val="tx1"/>
                </a:solidFill>
                <a:latin typeface="Calibri" pitchFamily="34" charset="0"/>
              </a:rPr>
              <a:t>Κριτικός</a:t>
            </a:r>
          </a:p>
          <a:p>
            <a:pPr>
              <a:spcBef>
                <a:spcPct val="50000"/>
              </a:spcBef>
              <a:buClrTx/>
              <a:buSzTx/>
              <a:buFontTx/>
              <a:buChar char="•"/>
            </a:pPr>
            <a:r>
              <a:rPr lang="el-GR" altLang="el-GR" sz="2000" dirty="0">
                <a:solidFill>
                  <a:schemeClr val="tx1"/>
                </a:solidFill>
                <a:latin typeface="Calibri" pitchFamily="34" charset="0"/>
              </a:rPr>
              <a:t>Προστατευτικός</a:t>
            </a:r>
            <a:endParaRPr lang="en-US" altLang="el-GR" sz="20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4829" name="Text Box 13"/>
          <p:cNvSpPr txBox="1">
            <a:spLocks noChangeArrowheads="1"/>
          </p:cNvSpPr>
          <p:nvPr/>
        </p:nvSpPr>
        <p:spPr bwMode="auto">
          <a:xfrm>
            <a:off x="5003800" y="3789363"/>
            <a:ext cx="4392613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l-GR" sz="2000" b="1" dirty="0">
                <a:solidFill>
                  <a:schemeClr val="tx1"/>
                </a:solidFill>
                <a:latin typeface="Calibri" pitchFamily="34" charset="0"/>
              </a:rPr>
              <a:t>Thought Concept of Life</a:t>
            </a:r>
          </a:p>
          <a:p>
            <a:pPr>
              <a:spcBef>
                <a:spcPct val="50000"/>
              </a:spcBef>
              <a:buClrTx/>
              <a:buSzTx/>
              <a:buFontTx/>
              <a:buChar char="•"/>
            </a:pPr>
            <a:r>
              <a:rPr lang="el-GR" altLang="el-GR" sz="2000" dirty="0">
                <a:solidFill>
                  <a:schemeClr val="tx1"/>
                </a:solidFill>
                <a:latin typeface="Calibri" pitchFamily="34" charset="0"/>
              </a:rPr>
              <a:t>Συλλογιστική αντίληψη </a:t>
            </a:r>
            <a:br>
              <a:rPr lang="el-GR" altLang="el-GR" sz="2000" dirty="0">
                <a:solidFill>
                  <a:schemeClr val="tx1"/>
                </a:solidFill>
                <a:latin typeface="Calibri" pitchFamily="34" charset="0"/>
              </a:rPr>
            </a:br>
            <a:r>
              <a:rPr lang="el-GR" altLang="el-GR" sz="2000" dirty="0">
                <a:solidFill>
                  <a:schemeClr val="tx1"/>
                </a:solidFill>
                <a:latin typeface="Calibri" pitchFamily="34" charset="0"/>
              </a:rPr>
              <a:t>  των πραγμάτων</a:t>
            </a:r>
            <a:endParaRPr lang="en-US" altLang="el-GR" sz="20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4830" name="Text Box 14"/>
          <p:cNvSpPr txBox="1">
            <a:spLocks noChangeArrowheads="1"/>
          </p:cNvSpPr>
          <p:nvPr/>
        </p:nvSpPr>
        <p:spPr bwMode="auto">
          <a:xfrm>
            <a:off x="5076825" y="5516563"/>
            <a:ext cx="29718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l-GR" sz="2000" b="1" dirty="0">
                <a:solidFill>
                  <a:schemeClr val="tx1"/>
                </a:solidFill>
                <a:latin typeface="Calibri" pitchFamily="34" charset="0"/>
              </a:rPr>
              <a:t>Felt Concept of Life</a:t>
            </a:r>
          </a:p>
          <a:p>
            <a:pPr>
              <a:spcBef>
                <a:spcPct val="50000"/>
              </a:spcBef>
              <a:buClrTx/>
              <a:buSzTx/>
              <a:buFontTx/>
              <a:buChar char="•"/>
            </a:pPr>
            <a:r>
              <a:rPr lang="el-GR" altLang="el-GR" sz="2000" dirty="0">
                <a:solidFill>
                  <a:schemeClr val="tx1"/>
                </a:solidFill>
                <a:latin typeface="Calibri" pitchFamily="34" charset="0"/>
              </a:rPr>
              <a:t>Προσαρμοσμένο</a:t>
            </a:r>
          </a:p>
          <a:p>
            <a:pPr>
              <a:spcBef>
                <a:spcPct val="50000"/>
              </a:spcBef>
              <a:buClrTx/>
              <a:buSzTx/>
              <a:buFontTx/>
              <a:buChar char="•"/>
            </a:pPr>
            <a:r>
              <a:rPr lang="el-GR" altLang="el-GR" sz="2000" dirty="0">
                <a:solidFill>
                  <a:schemeClr val="tx1"/>
                </a:solidFill>
              </a:rPr>
              <a:t>Επαναστατημένο</a:t>
            </a:r>
            <a:endParaRPr lang="en-US" altLang="el-GR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063952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7924800" cy="1700808"/>
          </a:xfrm>
        </p:spPr>
        <p:txBody>
          <a:bodyPr/>
          <a:lstStyle/>
          <a:p>
            <a:pPr eaLnBrk="1" hangingPunct="1"/>
            <a:r>
              <a:rPr lang="el-GR" altLang="el-GR" sz="4800" b="0" dirty="0"/>
              <a:t>Οργανωσιακή επικοινωνία:</a:t>
            </a:r>
            <a:br>
              <a:rPr lang="el-GR" altLang="el-GR" sz="4800" b="0" dirty="0"/>
            </a:br>
            <a:endParaRPr lang="en-US" altLang="el-GR" sz="4800" b="0" dirty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l-GR" altLang="el-GR" dirty="0"/>
          </a:p>
          <a:p>
            <a:pPr algn="ctr" eaLnBrk="1" hangingPunct="1">
              <a:buFont typeface="Wingdings" pitchFamily="2" charset="2"/>
              <a:buNone/>
            </a:pPr>
            <a:r>
              <a:rPr lang="el-GR" altLang="el-GR" sz="4400" b="1" i="1" u="sng" dirty="0"/>
              <a:t>«Η επικοινωνία στις επιχειρήσεις και τους οργανισμούς»</a:t>
            </a:r>
          </a:p>
        </p:txBody>
      </p:sp>
    </p:spTree>
    <p:extLst>
      <p:ext uri="{BB962C8B-B14F-4D97-AF65-F5344CB8AC3E}">
        <p14:creationId xmlns:p14="http://schemas.microsoft.com/office/powerpoint/2010/main" val="914857206"/>
      </p:ext>
    </p:extLst>
  </p:cSld>
  <p:clrMapOvr>
    <a:masterClrMapping/>
  </p:clrMapOvr>
  <p:transition advTm="1000"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332657"/>
            <a:ext cx="7924800" cy="720080"/>
          </a:xfrm>
        </p:spPr>
        <p:txBody>
          <a:bodyPr>
            <a:normAutofit/>
          </a:bodyPr>
          <a:lstStyle/>
          <a:p>
            <a:pPr eaLnBrk="1" hangingPunct="1"/>
            <a:r>
              <a:rPr lang="el-GR" altLang="el-GR" sz="2800" b="0" dirty="0"/>
              <a:t>ΜΟΡΦΕΣ  ΕΠΙΚΟΙΝΩΝΙΑΣ</a:t>
            </a:r>
            <a:endParaRPr lang="el-GR" altLang="el-GR" sz="2800" dirty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349500"/>
            <a:ext cx="7772400" cy="3517900"/>
          </a:xfrm>
        </p:spPr>
        <p:txBody>
          <a:bodyPr>
            <a:normAutofit lnSpcReduction="10000"/>
          </a:bodyPr>
          <a:lstStyle/>
          <a:p>
            <a:pPr marL="574675" indent="-574675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l-GR" altLang="el-GR" sz="2000" b="1"/>
              <a:t>Α. 	ΕΝΔΟΕΠΙΧΕΙΡΗΣΙΑΚΗ</a:t>
            </a:r>
          </a:p>
          <a:p>
            <a:pPr marL="574675" indent="-574675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l-GR" altLang="el-GR" sz="2000" b="1"/>
              <a:t>	&gt; Επίσημη</a:t>
            </a:r>
          </a:p>
          <a:p>
            <a:pPr marL="574675" indent="-574675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l-GR" altLang="el-GR" sz="2000" b="1"/>
              <a:t>	&gt; Ανεπίσημη</a:t>
            </a:r>
          </a:p>
          <a:p>
            <a:pPr marL="574675" indent="-574675" eaLnBrk="1" hangingPunct="1">
              <a:lnSpc>
                <a:spcPct val="90000"/>
              </a:lnSpc>
              <a:buFont typeface="Wingdings" pitchFamily="2" charset="2"/>
              <a:buNone/>
            </a:pPr>
            <a:endParaRPr lang="el-GR" altLang="el-GR" sz="2000" b="1"/>
          </a:p>
          <a:p>
            <a:pPr marL="574675" indent="-574675" eaLnBrk="1" hangingPunct="1">
              <a:lnSpc>
                <a:spcPct val="90000"/>
              </a:lnSpc>
              <a:buFont typeface="Wingdings" pitchFamily="2" charset="2"/>
              <a:buNone/>
            </a:pPr>
            <a:endParaRPr lang="el-GR" altLang="el-GR" sz="2000" b="1"/>
          </a:p>
          <a:p>
            <a:pPr marL="574675" indent="-574675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l-GR" altLang="el-GR" sz="2000" b="1"/>
              <a:t>Β.	ΕΞΩΕΠΙΧΕΙΡΗΣΙΑΚΗ</a:t>
            </a:r>
          </a:p>
          <a:p>
            <a:pPr marL="574675" indent="-574675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l-GR" altLang="el-GR" sz="2000" b="1"/>
              <a:t>	&gt; Επίσημη</a:t>
            </a:r>
          </a:p>
          <a:p>
            <a:pPr marL="574675" indent="-574675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l-GR" altLang="el-GR" sz="2000" b="1"/>
              <a:t>	&gt; Ανεπίσημη</a:t>
            </a:r>
          </a:p>
          <a:p>
            <a:pPr marL="574675" indent="-574675" eaLnBrk="1" hangingPunct="1">
              <a:lnSpc>
                <a:spcPct val="90000"/>
              </a:lnSpc>
              <a:buFont typeface="Wingdings" pitchFamily="2" charset="2"/>
              <a:buNone/>
            </a:pPr>
            <a:endParaRPr lang="el-GR" altLang="el-GR" sz="2000" b="1"/>
          </a:p>
          <a:p>
            <a:pPr marL="574675" indent="-574675" eaLnBrk="1" hangingPunct="1">
              <a:lnSpc>
                <a:spcPct val="90000"/>
              </a:lnSpc>
              <a:buFont typeface="Wingdings" pitchFamily="2" charset="2"/>
              <a:buNone/>
            </a:pPr>
            <a:endParaRPr lang="el-GR" altLang="el-GR" sz="2000" b="1"/>
          </a:p>
          <a:p>
            <a:pPr marL="574675" indent="-574675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l-GR" altLang="el-GR" sz="2000" b="1"/>
              <a:t>Γ.	ΜΗ  ΛΕΚΤΙΚΗ</a:t>
            </a:r>
          </a:p>
        </p:txBody>
      </p:sp>
      <p:graphicFrame>
        <p:nvGraphicFramePr>
          <p:cNvPr id="25604" name="Object 4"/>
          <p:cNvGraphicFramePr>
            <a:graphicFrameLocks noChangeAspect="1"/>
          </p:cNvGraphicFramePr>
          <p:nvPr/>
        </p:nvGraphicFramePr>
        <p:xfrm>
          <a:off x="4284663" y="2349500"/>
          <a:ext cx="2209800" cy="1466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ικόνα" r:id="rId3" imgW="4572000" imgH="3035808" progId="Word.Picture.8">
                  <p:embed/>
                </p:oleObj>
              </mc:Choice>
              <mc:Fallback>
                <p:oleObj name="Εικόνα" r:id="rId3" imgW="4572000" imgH="3035808" progId="Word.Pictur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4663" y="2349500"/>
                        <a:ext cx="2209800" cy="1466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5605" name="Picture 5" descr="B_OPL070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025" y="3644900"/>
            <a:ext cx="2033588" cy="173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6" name="Picture 6" descr="B_ORT007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525" y="5516563"/>
            <a:ext cx="1422400" cy="109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2522078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AutoShape 2"/>
          <p:cNvSpPr>
            <a:spLocks noGrp="1" noChangeArrowheads="1"/>
          </p:cNvSpPr>
          <p:nvPr>
            <p:ph type="title"/>
          </p:nvPr>
        </p:nvSpPr>
        <p:spPr>
          <a:xfrm>
            <a:off x="395536" y="260648"/>
            <a:ext cx="8394452" cy="720080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el-GR" altLang="el-GR" sz="2800" b="0" dirty="0"/>
              <a:t>		Α.  ΕΠΙΣΗΜΗ  ΕΝΔΟΕΠΙΧΕΙΡΗΣΙΑΚΗ  				ΕΠΙΚΟΙΝΩΝΙΑ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133600"/>
            <a:ext cx="7772400" cy="4724400"/>
          </a:xfrm>
        </p:spPr>
        <p:txBody>
          <a:bodyPr/>
          <a:lstStyle/>
          <a:p>
            <a:pPr eaLnBrk="1" hangingPunct="1">
              <a:lnSpc>
                <a:spcPct val="160000"/>
              </a:lnSpc>
              <a:buFont typeface="Wingdings" pitchFamily="2" charset="2"/>
              <a:buNone/>
            </a:pPr>
            <a:r>
              <a:rPr lang="el-GR" altLang="el-GR"/>
              <a:t>α)	Από Διοίκηση προς Εργαζομένους</a:t>
            </a:r>
          </a:p>
          <a:p>
            <a:pPr eaLnBrk="1" hangingPunct="1">
              <a:lnSpc>
                <a:spcPct val="160000"/>
              </a:lnSpc>
              <a:buFont typeface="Wingdings" pitchFamily="2" charset="2"/>
              <a:buNone/>
            </a:pPr>
            <a:r>
              <a:rPr lang="el-GR" altLang="el-GR"/>
              <a:t>β)		Από Εργαζομένους προς Διοίκηση</a:t>
            </a:r>
          </a:p>
          <a:p>
            <a:pPr eaLnBrk="1" hangingPunct="1">
              <a:lnSpc>
                <a:spcPct val="160000"/>
              </a:lnSpc>
              <a:buFont typeface="Wingdings" pitchFamily="2" charset="2"/>
              <a:buNone/>
            </a:pPr>
            <a:r>
              <a:rPr lang="el-GR" altLang="el-GR"/>
              <a:t>γ)		Οριζόντια</a:t>
            </a:r>
          </a:p>
          <a:p>
            <a:pPr eaLnBrk="1" hangingPunct="1">
              <a:lnSpc>
                <a:spcPct val="160000"/>
              </a:lnSpc>
              <a:buFont typeface="Wingdings" pitchFamily="2" charset="2"/>
              <a:buNone/>
            </a:pPr>
            <a:r>
              <a:rPr lang="el-GR" altLang="el-GR"/>
              <a:t>δ)		Διαδραστική</a:t>
            </a:r>
          </a:p>
        </p:txBody>
      </p:sp>
      <p:pic>
        <p:nvPicPr>
          <p:cNvPr id="26628" name="Picture 4" descr="B_OPL08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V="1">
            <a:off x="6765925" y="3644900"/>
            <a:ext cx="2024063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0271746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l-GR" b="0"/>
              <a:t>Η επικοινωνία στην Εθνική Τράπεζα της Ελλάδος</a:t>
            </a:r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684213" y="2420938"/>
            <a:ext cx="3743325" cy="3827462"/>
          </a:xfrm>
        </p:spPr>
        <p:txBody>
          <a:bodyPr/>
          <a:lstStyle/>
          <a:p>
            <a:pPr marL="287338" indent="-287338" eaLnBrk="1" hangingPunct="1">
              <a:lnSpc>
                <a:spcPct val="85000"/>
              </a:lnSpc>
              <a:buFontTx/>
              <a:buChar char="›"/>
            </a:pPr>
            <a:r>
              <a:rPr lang="el-GR" altLang="el-GR" sz="2000"/>
              <a:t>Εγκύκλιοι</a:t>
            </a:r>
          </a:p>
          <a:p>
            <a:pPr marL="287338" indent="-287338" eaLnBrk="1" hangingPunct="1">
              <a:lnSpc>
                <a:spcPct val="85000"/>
              </a:lnSpc>
              <a:buFontTx/>
              <a:buChar char="›"/>
            </a:pPr>
            <a:r>
              <a:rPr lang="el-GR" altLang="el-GR" sz="2000"/>
              <a:t>Ημερήσιες Διαταγές</a:t>
            </a:r>
          </a:p>
          <a:p>
            <a:pPr marL="287338" indent="-287338" eaLnBrk="1" hangingPunct="1">
              <a:lnSpc>
                <a:spcPct val="85000"/>
              </a:lnSpc>
              <a:buFontTx/>
              <a:buChar char="›"/>
            </a:pPr>
            <a:r>
              <a:rPr lang="el-GR" altLang="el-GR" sz="2000"/>
              <a:t>Υπηρεσιακά Σημειώματα</a:t>
            </a:r>
          </a:p>
          <a:p>
            <a:pPr marL="287338" indent="-287338" eaLnBrk="1" hangingPunct="1">
              <a:lnSpc>
                <a:spcPct val="85000"/>
              </a:lnSpc>
              <a:buFontTx/>
              <a:buChar char="›"/>
            </a:pPr>
            <a:r>
              <a:rPr lang="el-GR" altLang="el-GR" sz="2000"/>
              <a:t>Εγχειρίδια</a:t>
            </a:r>
          </a:p>
          <a:p>
            <a:pPr marL="287338" indent="-287338" eaLnBrk="1" hangingPunct="1">
              <a:lnSpc>
                <a:spcPct val="85000"/>
              </a:lnSpc>
              <a:buFontTx/>
              <a:buChar char="›"/>
            </a:pPr>
            <a:r>
              <a:rPr lang="el-GR" altLang="el-GR" sz="2000"/>
              <a:t>Προφορικές Εντολές</a:t>
            </a:r>
          </a:p>
          <a:p>
            <a:pPr marL="287338" indent="-287338" eaLnBrk="1" hangingPunct="1">
              <a:lnSpc>
                <a:spcPct val="85000"/>
              </a:lnSpc>
              <a:buFontTx/>
              <a:buChar char="›"/>
            </a:pPr>
            <a:r>
              <a:rPr lang="el-GR" altLang="el-GR" sz="2000"/>
              <a:t>Ενημερωτικές Ομιλίες</a:t>
            </a:r>
          </a:p>
          <a:p>
            <a:pPr marL="287338" indent="-287338" eaLnBrk="1" hangingPunct="1">
              <a:lnSpc>
                <a:spcPct val="85000"/>
              </a:lnSpc>
              <a:buFontTx/>
              <a:buChar char="›"/>
            </a:pPr>
            <a:r>
              <a:rPr lang="el-GR" altLang="el-GR" sz="2000"/>
              <a:t>Συσκέψεις</a:t>
            </a:r>
          </a:p>
          <a:p>
            <a:pPr marL="287338" indent="-287338" eaLnBrk="1" hangingPunct="1">
              <a:lnSpc>
                <a:spcPct val="85000"/>
              </a:lnSpc>
              <a:buFontTx/>
              <a:buChar char="›"/>
            </a:pPr>
            <a:r>
              <a:rPr lang="el-GR" altLang="el-GR" sz="2000"/>
              <a:t>Συγκεντρώσεις</a:t>
            </a:r>
          </a:p>
          <a:p>
            <a:pPr marL="287338" indent="-287338" eaLnBrk="1" hangingPunct="1">
              <a:lnSpc>
                <a:spcPct val="85000"/>
              </a:lnSpc>
              <a:buFontTx/>
              <a:buChar char="›"/>
            </a:pPr>
            <a:r>
              <a:rPr lang="el-GR" altLang="el-GR" sz="2000"/>
              <a:t>Εκπαιδευτικά </a:t>
            </a:r>
            <a:r>
              <a:rPr lang="en-US" altLang="el-GR" sz="2000"/>
              <a:t>video</a:t>
            </a:r>
          </a:p>
          <a:p>
            <a:pPr marL="287338" indent="-287338" eaLnBrk="1" hangingPunct="1">
              <a:lnSpc>
                <a:spcPct val="85000"/>
              </a:lnSpc>
              <a:buFontTx/>
              <a:buChar char="›"/>
            </a:pPr>
            <a:r>
              <a:rPr lang="en-US" altLang="el-GR" sz="2000"/>
              <a:t>E-mail</a:t>
            </a:r>
          </a:p>
          <a:p>
            <a:pPr marL="287338" indent="-287338" eaLnBrk="1" hangingPunct="1">
              <a:lnSpc>
                <a:spcPct val="85000"/>
              </a:lnSpc>
              <a:buFontTx/>
              <a:buChar char="›"/>
            </a:pPr>
            <a:r>
              <a:rPr lang="en-US" altLang="el-GR" sz="2000"/>
              <a:t>Fax</a:t>
            </a:r>
          </a:p>
          <a:p>
            <a:pPr marL="287338" indent="-287338" eaLnBrk="1" hangingPunct="1">
              <a:lnSpc>
                <a:spcPct val="85000"/>
              </a:lnSpc>
              <a:buFontTx/>
              <a:buNone/>
            </a:pPr>
            <a:endParaRPr lang="el-GR" altLang="el-GR" sz="2000"/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470400" y="2492375"/>
            <a:ext cx="4673600" cy="4365625"/>
          </a:xfrm>
        </p:spPr>
        <p:txBody>
          <a:bodyPr/>
          <a:lstStyle/>
          <a:p>
            <a:pPr marL="287338" indent="-287338" eaLnBrk="1" hangingPunct="1">
              <a:lnSpc>
                <a:spcPct val="85000"/>
              </a:lnSpc>
              <a:buFontTx/>
              <a:buChar char="›"/>
            </a:pPr>
            <a:r>
              <a:rPr lang="el-GR" altLang="el-GR" sz="1800"/>
              <a:t>Διοργάνωση Συνεδρίων στελεχών</a:t>
            </a:r>
          </a:p>
          <a:p>
            <a:pPr marL="287338" indent="-287338" eaLnBrk="1" hangingPunct="1">
              <a:lnSpc>
                <a:spcPct val="85000"/>
              </a:lnSpc>
              <a:buFontTx/>
              <a:buChar char="›"/>
            </a:pPr>
            <a:r>
              <a:rPr lang="el-GR" altLang="el-GR" sz="1800"/>
              <a:t>Ενημερωτικά φυλλάδια στα γραφεία</a:t>
            </a:r>
          </a:p>
          <a:p>
            <a:pPr marL="287338" indent="-287338" eaLnBrk="1" hangingPunct="1">
              <a:lnSpc>
                <a:spcPct val="85000"/>
              </a:lnSpc>
              <a:buFontTx/>
              <a:buChar char="›"/>
            </a:pPr>
            <a:r>
              <a:rPr lang="el-GR" altLang="el-GR" sz="1800"/>
              <a:t>Προβολή δραστ/των μεμονωμένων υπαλλήλων</a:t>
            </a:r>
          </a:p>
          <a:p>
            <a:pPr marL="287338" indent="-287338" eaLnBrk="1" hangingPunct="1">
              <a:lnSpc>
                <a:spcPct val="85000"/>
              </a:lnSpc>
              <a:buFontTx/>
              <a:buNone/>
            </a:pPr>
            <a:r>
              <a:rPr lang="el-GR" altLang="el-GR" sz="1800"/>
              <a:t>	</a:t>
            </a:r>
            <a:r>
              <a:rPr lang="el-GR" altLang="el-GR" sz="1800" i="1"/>
              <a:t>Τελετές</a:t>
            </a:r>
          </a:p>
          <a:p>
            <a:pPr marL="287338" indent="-287338" eaLnBrk="1" hangingPunct="1">
              <a:lnSpc>
                <a:spcPct val="85000"/>
              </a:lnSpc>
              <a:buFontTx/>
              <a:buNone/>
            </a:pPr>
            <a:r>
              <a:rPr lang="el-GR" altLang="el-GR" sz="1800" i="1"/>
              <a:t>	Εγχρήματες βραβεύσεις</a:t>
            </a:r>
          </a:p>
          <a:p>
            <a:pPr marL="287338" indent="-287338" eaLnBrk="1" hangingPunct="1">
              <a:lnSpc>
                <a:spcPct val="85000"/>
              </a:lnSpc>
              <a:buFontTx/>
              <a:buNone/>
            </a:pPr>
            <a:r>
              <a:rPr lang="el-GR" altLang="el-GR" sz="1800" i="1"/>
              <a:t>	Εύφημες μνείες</a:t>
            </a:r>
          </a:p>
          <a:p>
            <a:pPr marL="287338" indent="-287338" eaLnBrk="1" hangingPunct="1">
              <a:lnSpc>
                <a:spcPct val="85000"/>
              </a:lnSpc>
              <a:buFontTx/>
              <a:buNone/>
            </a:pPr>
            <a:r>
              <a:rPr lang="el-GR" altLang="el-GR" sz="1800" i="1"/>
              <a:t>	Βραβεία Αριστούχων</a:t>
            </a:r>
            <a:endParaRPr lang="el-GR" altLang="el-GR" sz="1800"/>
          </a:p>
          <a:p>
            <a:pPr marL="287338" indent="-287338" eaLnBrk="1" hangingPunct="1">
              <a:lnSpc>
                <a:spcPct val="85000"/>
              </a:lnSpc>
              <a:buFontTx/>
              <a:buChar char="›"/>
            </a:pPr>
            <a:r>
              <a:rPr lang="el-GR" altLang="el-GR" sz="1800"/>
              <a:t>Εκπαιδευτικό Κέντρο</a:t>
            </a:r>
          </a:p>
          <a:p>
            <a:pPr marL="287338" indent="-287338" eaLnBrk="1" hangingPunct="1">
              <a:lnSpc>
                <a:spcPct val="85000"/>
              </a:lnSpc>
              <a:buFontTx/>
              <a:buChar char="›"/>
            </a:pPr>
            <a:r>
              <a:rPr lang="el-GR" altLang="el-GR" sz="1800"/>
              <a:t>Έκδοση εσωτερικών περιοδικών εντύπων</a:t>
            </a:r>
          </a:p>
          <a:p>
            <a:pPr marL="287338" indent="-287338" eaLnBrk="1" hangingPunct="1">
              <a:lnSpc>
                <a:spcPct val="85000"/>
              </a:lnSpc>
              <a:buFontTx/>
              <a:buChar char="›"/>
            </a:pPr>
            <a:r>
              <a:rPr lang="el-GR" altLang="el-GR" sz="1800"/>
              <a:t>Τηλεφωνική επικοινωνία</a:t>
            </a:r>
            <a:endParaRPr lang="en-US" altLang="el-GR" sz="1800"/>
          </a:p>
          <a:p>
            <a:pPr marL="287338" indent="-287338" eaLnBrk="1" hangingPunct="1">
              <a:lnSpc>
                <a:spcPct val="85000"/>
              </a:lnSpc>
              <a:buFontTx/>
              <a:buChar char="›"/>
            </a:pPr>
            <a:r>
              <a:rPr lang="en-US" altLang="el-GR" sz="1800"/>
              <a:t>Bonus </a:t>
            </a:r>
            <a:r>
              <a:rPr lang="el-GR" altLang="el-GR" sz="1800"/>
              <a:t>Κατ/τος</a:t>
            </a:r>
          </a:p>
        </p:txBody>
      </p:sp>
      <p:sp>
        <p:nvSpPr>
          <p:cNvPr id="27653" name="Rectangle 4"/>
          <p:cNvSpPr>
            <a:spLocks noGrp="1" noChangeArrowheads="1"/>
          </p:cNvSpPr>
          <p:nvPr>
            <p:ph type="title"/>
          </p:nvPr>
        </p:nvSpPr>
        <p:spPr>
          <a:xfrm>
            <a:off x="1043608" y="0"/>
            <a:ext cx="7524750" cy="1115144"/>
          </a:xfrm>
          <a:prstGeom prst="rect">
            <a:avLst/>
          </a:prstGeom>
          <a:noFill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normAutofit/>
          </a:bodyPr>
          <a:lstStyle/>
          <a:p>
            <a:pPr eaLnBrk="1" hangingPunct="1"/>
            <a:r>
              <a:rPr lang="el-GR" altLang="el-GR" sz="2000" b="0" dirty="0"/>
              <a:t>Α.  </a:t>
            </a:r>
            <a:r>
              <a:rPr lang="el-GR" altLang="el-GR" sz="2000" b="0" u="sng" dirty="0"/>
              <a:t>ΕΠΙΣΗΜΗ</a:t>
            </a:r>
            <a:r>
              <a:rPr lang="el-GR" altLang="el-GR" sz="2000" b="0" dirty="0"/>
              <a:t>  ΕΝΔΟΕΠΙΧΕΙΡΗΣΙΑΚΗ  ΕΠΙΚΟΙΝΩΝΙΑ</a:t>
            </a:r>
            <a:br>
              <a:rPr lang="el-GR" altLang="el-GR" sz="2000" b="0" dirty="0"/>
            </a:br>
            <a:r>
              <a:rPr lang="el-GR" altLang="el-GR" sz="1800" u="sng" dirty="0"/>
              <a:t>α)  ΑΠΟ  ΔΙΟΙΚΗΣΗ  ΠΡΟΣ  ΕΡΓΑΖΟΜΕΝΟΥΣ</a:t>
            </a:r>
            <a:endParaRPr lang="el-GR" altLang="el-GR" sz="2000" b="0" dirty="0"/>
          </a:p>
        </p:txBody>
      </p:sp>
    </p:spTree>
    <p:extLst>
      <p:ext uri="{BB962C8B-B14F-4D97-AF65-F5344CB8AC3E}">
        <p14:creationId xmlns:p14="http://schemas.microsoft.com/office/powerpoint/2010/main" val="79131822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l-GR" b="0"/>
              <a:t>Η επικοινωνία στην Εθνική Τράπεζα της Ελλάδος</a:t>
            </a:r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755650" y="2492375"/>
            <a:ext cx="3444875" cy="3756025"/>
          </a:xfrm>
        </p:spPr>
        <p:txBody>
          <a:bodyPr/>
          <a:lstStyle/>
          <a:p>
            <a:pPr marL="287338" indent="-287338" eaLnBrk="1" hangingPunct="1">
              <a:lnSpc>
                <a:spcPct val="130000"/>
              </a:lnSpc>
              <a:buFontTx/>
              <a:buChar char="›"/>
            </a:pPr>
            <a:r>
              <a:rPr lang="el-GR" altLang="el-GR" sz="2000"/>
              <a:t>Συνεντεύξεις Προσωπικού</a:t>
            </a:r>
          </a:p>
          <a:p>
            <a:pPr marL="287338" indent="-287338" eaLnBrk="1" hangingPunct="1">
              <a:lnSpc>
                <a:spcPct val="130000"/>
              </a:lnSpc>
              <a:buFontTx/>
              <a:buChar char="›"/>
            </a:pPr>
            <a:r>
              <a:rPr lang="el-GR" altLang="el-GR" sz="2000"/>
              <a:t>Εισηγητικά Σημειώματα</a:t>
            </a:r>
          </a:p>
          <a:p>
            <a:pPr marL="287338" indent="-287338" eaLnBrk="1" hangingPunct="1">
              <a:lnSpc>
                <a:spcPct val="130000"/>
              </a:lnSpc>
              <a:buFontTx/>
              <a:buChar char="›"/>
            </a:pPr>
            <a:r>
              <a:rPr lang="el-GR" altLang="el-GR" sz="2000"/>
              <a:t>Ενημερωτικά Σημειώματα</a:t>
            </a:r>
          </a:p>
          <a:p>
            <a:pPr marL="287338" indent="-287338" eaLnBrk="1" hangingPunct="1">
              <a:lnSpc>
                <a:spcPct val="130000"/>
              </a:lnSpc>
              <a:buFontTx/>
              <a:buChar char="›"/>
            </a:pPr>
            <a:r>
              <a:rPr lang="el-GR" altLang="el-GR" sz="2000"/>
              <a:t>Αιτήματα</a:t>
            </a:r>
          </a:p>
          <a:p>
            <a:pPr marL="287338" indent="-287338" eaLnBrk="1" hangingPunct="1">
              <a:lnSpc>
                <a:spcPct val="130000"/>
              </a:lnSpc>
              <a:buFontTx/>
              <a:buChar char="›"/>
            </a:pPr>
            <a:r>
              <a:rPr lang="el-GR" altLang="el-GR" sz="2000"/>
              <a:t>Αναφορές</a:t>
            </a:r>
          </a:p>
          <a:p>
            <a:pPr marL="287338" indent="-287338" eaLnBrk="1" hangingPunct="1">
              <a:lnSpc>
                <a:spcPct val="130000"/>
              </a:lnSpc>
              <a:buFontTx/>
              <a:buNone/>
            </a:pPr>
            <a:endParaRPr lang="el-GR" altLang="el-GR" sz="2000"/>
          </a:p>
          <a:p>
            <a:pPr marL="287338" indent="-287338" eaLnBrk="1" hangingPunct="1">
              <a:lnSpc>
                <a:spcPct val="130000"/>
              </a:lnSpc>
              <a:buFontTx/>
              <a:buChar char="›"/>
            </a:pPr>
            <a:endParaRPr lang="el-GR" altLang="el-GR" sz="2000"/>
          </a:p>
        </p:txBody>
      </p:sp>
      <p:sp>
        <p:nvSpPr>
          <p:cNvPr id="28676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572000" y="2349500"/>
            <a:ext cx="4368800" cy="4508500"/>
          </a:xfrm>
        </p:spPr>
        <p:txBody>
          <a:bodyPr/>
          <a:lstStyle/>
          <a:p>
            <a:pPr marL="287338" indent="-287338" eaLnBrk="1" hangingPunct="1">
              <a:lnSpc>
                <a:spcPct val="130000"/>
              </a:lnSpc>
              <a:buFontTx/>
              <a:buChar char="›"/>
            </a:pPr>
            <a:r>
              <a:rPr lang="el-GR" altLang="el-GR" sz="2400"/>
              <a:t>Εκθέσεις </a:t>
            </a:r>
          </a:p>
          <a:p>
            <a:pPr marL="287338" indent="-287338" eaLnBrk="1" hangingPunct="1">
              <a:lnSpc>
                <a:spcPct val="130000"/>
              </a:lnSpc>
              <a:buFontTx/>
              <a:buChar char="›"/>
            </a:pPr>
            <a:r>
              <a:rPr lang="el-GR" altLang="el-GR" sz="2400"/>
              <a:t>Ανώνυμα Ερωτηματολόγια</a:t>
            </a:r>
          </a:p>
          <a:p>
            <a:pPr marL="287338" indent="-287338" eaLnBrk="1" hangingPunct="1">
              <a:lnSpc>
                <a:spcPct val="130000"/>
              </a:lnSpc>
              <a:buFontTx/>
              <a:buChar char="›"/>
            </a:pPr>
            <a:r>
              <a:rPr lang="el-GR" altLang="el-GR" sz="2400"/>
              <a:t>Απεργία / Στάσεις Εργασίας</a:t>
            </a:r>
          </a:p>
          <a:p>
            <a:pPr marL="287338" indent="-287338" eaLnBrk="1" hangingPunct="1">
              <a:lnSpc>
                <a:spcPct val="130000"/>
              </a:lnSpc>
              <a:buFontTx/>
              <a:buChar char="›"/>
            </a:pPr>
            <a:r>
              <a:rPr lang="el-GR" altLang="el-GR" sz="2400"/>
              <a:t>Τηλεφωνική επικοινωνία</a:t>
            </a:r>
          </a:p>
          <a:p>
            <a:pPr marL="287338" indent="-287338" eaLnBrk="1" hangingPunct="1">
              <a:lnSpc>
                <a:spcPct val="130000"/>
              </a:lnSpc>
              <a:buFontTx/>
              <a:buChar char="›"/>
            </a:pPr>
            <a:r>
              <a:rPr lang="en-US" altLang="el-GR" sz="2400"/>
              <a:t>E-mail</a:t>
            </a:r>
          </a:p>
          <a:p>
            <a:pPr marL="287338" indent="-287338" eaLnBrk="1" hangingPunct="1">
              <a:lnSpc>
                <a:spcPct val="130000"/>
              </a:lnSpc>
              <a:buFontTx/>
              <a:buChar char="›"/>
            </a:pPr>
            <a:r>
              <a:rPr lang="en-US" altLang="el-GR" sz="2400"/>
              <a:t>Fax</a:t>
            </a:r>
          </a:p>
          <a:p>
            <a:pPr marL="287338" indent="-287338" eaLnBrk="1" hangingPunct="1">
              <a:lnSpc>
                <a:spcPct val="130000"/>
              </a:lnSpc>
              <a:buFontTx/>
              <a:buChar char="›"/>
            </a:pPr>
            <a:endParaRPr lang="en-US" altLang="el-GR" sz="2400"/>
          </a:p>
          <a:p>
            <a:pPr marL="287338" indent="-287338" eaLnBrk="1" hangingPunct="1">
              <a:lnSpc>
                <a:spcPct val="130000"/>
              </a:lnSpc>
              <a:buFontTx/>
              <a:buChar char="›"/>
            </a:pPr>
            <a:endParaRPr lang="el-GR" altLang="el-GR" sz="2400"/>
          </a:p>
        </p:txBody>
      </p:sp>
      <p:sp>
        <p:nvSpPr>
          <p:cNvPr id="28677" name="Rectangle 4"/>
          <p:cNvSpPr>
            <a:spLocks noGrp="1" noChangeArrowheads="1"/>
          </p:cNvSpPr>
          <p:nvPr>
            <p:ph type="title"/>
          </p:nvPr>
        </p:nvSpPr>
        <p:spPr>
          <a:xfrm>
            <a:off x="755576" y="260649"/>
            <a:ext cx="8388424" cy="936103"/>
          </a:xfrm>
          <a:prstGeom prst="rect">
            <a:avLst/>
          </a:prstGeom>
          <a:noFill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/>
            <a:r>
              <a:rPr lang="el-GR" altLang="el-GR" sz="2000" b="0" dirty="0"/>
              <a:t>Α.  </a:t>
            </a:r>
            <a:r>
              <a:rPr lang="el-GR" altLang="el-GR" sz="2000" b="0" u="sng" dirty="0"/>
              <a:t>ΕΠΙΣΗΜΗ</a:t>
            </a:r>
            <a:r>
              <a:rPr lang="el-GR" altLang="el-GR" sz="2000" b="0" dirty="0"/>
              <a:t>  ΕΝΔΟΕΠΙΧΕΙΡΗΣΙΑΚΗ  ΕΠΙΚΟΙΝΩΝΙΑ</a:t>
            </a:r>
            <a:br>
              <a:rPr lang="el-GR" altLang="el-GR" sz="2000" b="0" dirty="0"/>
            </a:br>
            <a:r>
              <a:rPr lang="el-GR" altLang="el-GR" sz="1800" u="sng" dirty="0"/>
              <a:t>β)  ΑΠΟ ΕΡΓΑΖΟΜΕΝΟΥΣ ΠΡΟΣ ΔΙΟΙΚΗΣΗ</a:t>
            </a:r>
          </a:p>
        </p:txBody>
      </p:sp>
    </p:spTree>
    <p:extLst>
      <p:ext uri="{BB962C8B-B14F-4D97-AF65-F5344CB8AC3E}">
        <p14:creationId xmlns:p14="http://schemas.microsoft.com/office/powerpoint/2010/main" val="372085755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l-GR" b="0"/>
              <a:t>Η επικοινωνία στην Εθνική Τράπεζα της Ελλάδος</a:t>
            </a:r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947738" y="2420938"/>
            <a:ext cx="7586662" cy="3827462"/>
          </a:xfrm>
        </p:spPr>
        <p:txBody>
          <a:bodyPr/>
          <a:lstStyle/>
          <a:p>
            <a:pPr marL="287338" indent="-287338" eaLnBrk="1" hangingPunct="1">
              <a:lnSpc>
                <a:spcPct val="120000"/>
              </a:lnSpc>
              <a:buFontTx/>
              <a:buChar char="›"/>
            </a:pPr>
            <a:r>
              <a:rPr lang="el-GR" altLang="el-GR" sz="2400"/>
              <a:t>Εσωτερικά Σημειώματα </a:t>
            </a:r>
          </a:p>
          <a:p>
            <a:pPr marL="287338" indent="-287338" eaLnBrk="1" hangingPunct="1">
              <a:lnSpc>
                <a:spcPct val="120000"/>
              </a:lnSpc>
              <a:buFontTx/>
              <a:buChar char="›"/>
            </a:pPr>
            <a:r>
              <a:rPr lang="el-GR" altLang="el-GR" sz="2400"/>
              <a:t>Συγκεντρώσεις</a:t>
            </a:r>
          </a:p>
          <a:p>
            <a:pPr marL="287338" indent="-287338" eaLnBrk="1" hangingPunct="1">
              <a:lnSpc>
                <a:spcPct val="120000"/>
              </a:lnSpc>
              <a:buFontTx/>
              <a:buChar char="›"/>
            </a:pPr>
            <a:r>
              <a:rPr lang="el-GR" altLang="el-GR" sz="2400"/>
              <a:t>Ευχετήριες Κάρτες</a:t>
            </a:r>
          </a:p>
          <a:p>
            <a:pPr marL="287338" indent="-287338" eaLnBrk="1" hangingPunct="1">
              <a:lnSpc>
                <a:spcPct val="120000"/>
              </a:lnSpc>
              <a:buFontTx/>
              <a:buChar char="›"/>
            </a:pPr>
            <a:r>
              <a:rPr lang="el-GR" altLang="el-GR" sz="2400"/>
              <a:t>Δημιουργία Πολιτιστικών Ομίλων </a:t>
            </a:r>
          </a:p>
          <a:p>
            <a:pPr marL="287338" indent="-287338" eaLnBrk="1" hangingPunct="1">
              <a:lnSpc>
                <a:spcPct val="120000"/>
              </a:lnSpc>
              <a:buFontTx/>
              <a:buChar char="›"/>
            </a:pPr>
            <a:r>
              <a:rPr lang="el-GR" altLang="el-GR" sz="2400"/>
              <a:t>Τηλεφωνική επικοινωνία</a:t>
            </a:r>
          </a:p>
          <a:p>
            <a:pPr marL="287338" indent="-287338" eaLnBrk="1" hangingPunct="1">
              <a:lnSpc>
                <a:spcPct val="120000"/>
              </a:lnSpc>
              <a:buFontTx/>
              <a:buChar char="›"/>
            </a:pPr>
            <a:r>
              <a:rPr lang="en-US" altLang="el-GR" sz="2400"/>
              <a:t>E-mail</a:t>
            </a:r>
          </a:p>
          <a:p>
            <a:pPr marL="287338" indent="-287338" eaLnBrk="1" hangingPunct="1">
              <a:lnSpc>
                <a:spcPct val="120000"/>
              </a:lnSpc>
              <a:buFontTx/>
              <a:buChar char="›"/>
            </a:pPr>
            <a:r>
              <a:rPr lang="en-US" altLang="el-GR" sz="2400"/>
              <a:t>Fax</a:t>
            </a:r>
            <a:endParaRPr lang="el-GR" altLang="el-GR" sz="2400"/>
          </a:p>
          <a:p>
            <a:pPr marL="287338" indent="-287338" eaLnBrk="1" hangingPunct="1">
              <a:lnSpc>
                <a:spcPct val="120000"/>
              </a:lnSpc>
              <a:buFontTx/>
              <a:buChar char="›"/>
            </a:pPr>
            <a:endParaRPr lang="el-GR" altLang="el-GR" sz="2400"/>
          </a:p>
          <a:p>
            <a:pPr marL="287338" indent="-287338" eaLnBrk="1" hangingPunct="1">
              <a:lnSpc>
                <a:spcPct val="120000"/>
              </a:lnSpc>
              <a:buFontTx/>
              <a:buChar char="›"/>
            </a:pPr>
            <a:endParaRPr lang="el-GR" altLang="el-GR" sz="2400"/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title"/>
          </p:nvPr>
        </p:nvSpPr>
        <p:spPr>
          <a:xfrm>
            <a:off x="539552" y="188640"/>
            <a:ext cx="8604448" cy="1008112"/>
          </a:xfrm>
          <a:prstGeom prst="rect">
            <a:avLst/>
          </a:prstGeom>
          <a:noFill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/>
            <a:r>
              <a:rPr lang="el-GR" altLang="el-GR" sz="2000" b="0" dirty="0"/>
              <a:t>Α.  </a:t>
            </a:r>
            <a:r>
              <a:rPr lang="el-GR" altLang="el-GR" sz="2000" b="0" u="sng" dirty="0"/>
              <a:t>ΕΠΙΣΗΜΗ</a:t>
            </a:r>
            <a:r>
              <a:rPr lang="el-GR" altLang="el-GR" sz="2000" b="0" dirty="0"/>
              <a:t>  ΕΝΔΟΕΠΙΧΕΙΡΗΣΙΑΚΗ  ΕΠΙΚΟΙΝΩΝΙΑ</a:t>
            </a:r>
            <a:br>
              <a:rPr lang="el-GR" altLang="el-GR" sz="2000" b="0" dirty="0"/>
            </a:br>
            <a:r>
              <a:rPr lang="el-GR" altLang="el-GR" sz="2000" b="0" dirty="0"/>
              <a:t>γ</a:t>
            </a:r>
            <a:r>
              <a:rPr lang="el-GR" altLang="el-GR" sz="1800" u="sng" dirty="0"/>
              <a:t>)  ΟΡΙΖΟΝΤΙΑ</a:t>
            </a:r>
          </a:p>
        </p:txBody>
      </p:sp>
    </p:spTree>
    <p:extLst>
      <p:ext uri="{BB962C8B-B14F-4D97-AF65-F5344CB8AC3E}">
        <p14:creationId xmlns:p14="http://schemas.microsoft.com/office/powerpoint/2010/main" val="143865039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l-GR" b="0"/>
              <a:t>Η επικοινωνία στην Εθνική Τράπεζα της Ελλάδος</a:t>
            </a:r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947738" y="2492375"/>
            <a:ext cx="7586662" cy="3756025"/>
          </a:xfrm>
        </p:spPr>
        <p:txBody>
          <a:bodyPr/>
          <a:lstStyle/>
          <a:p>
            <a:pPr marL="287338" indent="-287338" eaLnBrk="1" hangingPunct="1">
              <a:lnSpc>
                <a:spcPct val="130000"/>
              </a:lnSpc>
              <a:buFontTx/>
              <a:buChar char="›"/>
            </a:pPr>
            <a:r>
              <a:rPr lang="el-GR" altLang="el-GR" sz="2000"/>
              <a:t>Εβδομαδιαίες Συγκεντρώσεις </a:t>
            </a:r>
            <a:r>
              <a:rPr lang="en-US" altLang="el-GR" sz="2000"/>
              <a:t>Pr. Managers </a:t>
            </a:r>
            <a:r>
              <a:rPr lang="el-GR" altLang="el-GR" sz="2000"/>
              <a:t>&amp; Διευθυντή Κατ/τος</a:t>
            </a:r>
          </a:p>
          <a:p>
            <a:pPr marL="287338" indent="-287338" eaLnBrk="1" hangingPunct="1">
              <a:lnSpc>
                <a:spcPct val="130000"/>
              </a:lnSpc>
              <a:buFontTx/>
              <a:buChar char="›"/>
            </a:pPr>
            <a:r>
              <a:rPr lang="el-GR" altLang="el-GR" sz="2000"/>
              <a:t>Μηνιαίες Συγκεντρώσεις όλου του προσωπικού του Κατ/τος</a:t>
            </a:r>
          </a:p>
          <a:p>
            <a:pPr marL="287338" indent="-287338" eaLnBrk="1" hangingPunct="1">
              <a:lnSpc>
                <a:spcPct val="130000"/>
              </a:lnSpc>
              <a:buFontTx/>
              <a:buChar char="›"/>
            </a:pPr>
            <a:r>
              <a:rPr lang="el-GR" altLang="el-GR" sz="2000"/>
              <a:t>Δελτία Ποιότητας</a:t>
            </a:r>
          </a:p>
          <a:p>
            <a:pPr marL="287338" indent="-287338" eaLnBrk="1" hangingPunct="1">
              <a:lnSpc>
                <a:spcPct val="130000"/>
              </a:lnSpc>
              <a:buFontTx/>
              <a:buChar char="›"/>
            </a:pPr>
            <a:r>
              <a:rPr lang="el-GR" altLang="el-GR" sz="2000"/>
              <a:t>Εσωτερική Επικοινωνία Γ.Δ.Α.Δ.</a:t>
            </a:r>
          </a:p>
          <a:p>
            <a:pPr marL="287338" indent="-287338" eaLnBrk="1" hangingPunct="1">
              <a:lnSpc>
                <a:spcPct val="130000"/>
              </a:lnSpc>
              <a:buFontTx/>
              <a:buChar char="›"/>
            </a:pPr>
            <a:r>
              <a:rPr lang="el-GR" altLang="el-GR" sz="2000"/>
              <a:t>Συλλογικές Συμβάσεις</a:t>
            </a:r>
          </a:p>
          <a:p>
            <a:pPr marL="287338" indent="-287338" eaLnBrk="1" hangingPunct="1">
              <a:lnSpc>
                <a:spcPct val="130000"/>
              </a:lnSpc>
              <a:buFontTx/>
              <a:buChar char="›"/>
            </a:pPr>
            <a:endParaRPr lang="el-GR" altLang="el-GR" sz="2000"/>
          </a:p>
          <a:p>
            <a:pPr marL="287338" indent="-287338" eaLnBrk="1" hangingPunct="1">
              <a:lnSpc>
                <a:spcPct val="130000"/>
              </a:lnSpc>
              <a:buFontTx/>
              <a:buChar char="›"/>
            </a:pPr>
            <a:endParaRPr lang="el-GR" altLang="el-GR" sz="2000"/>
          </a:p>
        </p:txBody>
      </p:sp>
      <p:sp>
        <p:nvSpPr>
          <p:cNvPr id="30724" name="Rectangle 3"/>
          <p:cNvSpPr>
            <a:spLocks noGrp="1" noChangeArrowheads="1"/>
          </p:cNvSpPr>
          <p:nvPr>
            <p:ph type="title"/>
          </p:nvPr>
        </p:nvSpPr>
        <p:spPr>
          <a:xfrm>
            <a:off x="755576" y="260648"/>
            <a:ext cx="8172450" cy="835025"/>
          </a:xfrm>
          <a:prstGeom prst="rect">
            <a:avLst/>
          </a:prstGeom>
          <a:noFill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/>
            <a:r>
              <a:rPr lang="el-GR" altLang="el-GR" sz="2000" b="0" dirty="0"/>
              <a:t>Α.  </a:t>
            </a:r>
            <a:r>
              <a:rPr lang="el-GR" altLang="el-GR" sz="2000" b="0" u="sng" dirty="0"/>
              <a:t>ΕΠΙΣΗΜΗ</a:t>
            </a:r>
            <a:r>
              <a:rPr lang="el-GR" altLang="el-GR" sz="2000" b="0" dirty="0"/>
              <a:t>  ΕΝΔΟΕΠΙΧΕΙΡΗΣΙΑΚΗ  ΕΠΙΚΟΙΝΩΝΙΑ</a:t>
            </a:r>
            <a:br>
              <a:rPr lang="el-GR" altLang="el-GR" sz="2000" b="0" dirty="0"/>
            </a:br>
            <a:r>
              <a:rPr lang="el-GR" altLang="el-GR" sz="1800" u="sng" dirty="0"/>
              <a:t>δ) ΔΙΑΔΡΑΣΤΙΚΗ</a:t>
            </a:r>
          </a:p>
        </p:txBody>
      </p:sp>
    </p:spTree>
    <p:extLst>
      <p:ext uri="{BB962C8B-B14F-4D97-AF65-F5344CB8AC3E}">
        <p14:creationId xmlns:p14="http://schemas.microsoft.com/office/powerpoint/2010/main" val="98079786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l-GR" b="0"/>
              <a:t>Η επικοινωνία στην Εθνική Τράπεζα της Ελλάδος</a:t>
            </a:r>
          </a:p>
        </p:txBody>
      </p:sp>
      <p:sp>
        <p:nvSpPr>
          <p:cNvPr id="31747" name="AutoShape 2"/>
          <p:cNvSpPr>
            <a:spLocks noGrp="1" noChangeArrowheads="1"/>
          </p:cNvSpPr>
          <p:nvPr>
            <p:ph type="title"/>
          </p:nvPr>
        </p:nvSpPr>
        <p:spPr>
          <a:xfrm>
            <a:off x="755576" y="332657"/>
            <a:ext cx="8388424" cy="720079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l-GR" altLang="el-GR" sz="2800" b="0" dirty="0"/>
              <a:t>Α.  ΑΝΕΠΙΣΗΜΗ  ΕΝΔΟΕΠΙΧΕΙΡΗΣΙΑΚΗ  ΕΠΙΚΟΙΝΩΝΙΑ</a:t>
            </a:r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55650" y="2060849"/>
            <a:ext cx="3444875" cy="4035152"/>
          </a:xfrm>
        </p:spPr>
        <p:txBody>
          <a:bodyPr/>
          <a:lstStyle/>
          <a:p>
            <a:pPr marL="287338" indent="-287338" eaLnBrk="1" hangingPunct="1">
              <a:lnSpc>
                <a:spcPct val="105000"/>
              </a:lnSpc>
              <a:buFontTx/>
              <a:buChar char="›"/>
            </a:pPr>
            <a:r>
              <a:rPr lang="el-GR" altLang="el-GR" sz="2000" dirty="0"/>
              <a:t>Συγκεντρώσεις Προσωπικού</a:t>
            </a:r>
          </a:p>
          <a:p>
            <a:pPr marL="287338" indent="-287338" eaLnBrk="1" hangingPunct="1">
              <a:lnSpc>
                <a:spcPct val="105000"/>
              </a:lnSpc>
              <a:buFontTx/>
              <a:buNone/>
            </a:pPr>
            <a:r>
              <a:rPr lang="el-GR" altLang="el-GR" sz="2000" i="1" dirty="0"/>
              <a:t>	Εορτές</a:t>
            </a:r>
          </a:p>
          <a:p>
            <a:pPr marL="287338" indent="-287338" eaLnBrk="1" hangingPunct="1">
              <a:lnSpc>
                <a:spcPct val="105000"/>
              </a:lnSpc>
              <a:buFontTx/>
              <a:buNone/>
            </a:pPr>
            <a:r>
              <a:rPr lang="el-GR" altLang="el-GR" sz="2000" i="1" dirty="0"/>
              <a:t>	Επετείους</a:t>
            </a:r>
          </a:p>
          <a:p>
            <a:pPr marL="287338" indent="-287338" eaLnBrk="1" hangingPunct="1">
              <a:lnSpc>
                <a:spcPct val="105000"/>
              </a:lnSpc>
              <a:buFontTx/>
              <a:buNone/>
            </a:pPr>
            <a:r>
              <a:rPr lang="en-US" altLang="el-GR" sz="2000" i="1" dirty="0"/>
              <a:t>	</a:t>
            </a:r>
            <a:endParaRPr lang="el-GR" altLang="el-GR" sz="2000" dirty="0"/>
          </a:p>
          <a:p>
            <a:pPr marL="287338" indent="-287338" eaLnBrk="1" hangingPunct="1">
              <a:lnSpc>
                <a:spcPct val="105000"/>
              </a:lnSpc>
              <a:buFontTx/>
              <a:buChar char="›"/>
            </a:pPr>
            <a:r>
              <a:rPr lang="el-GR" altLang="el-GR" sz="2000" dirty="0"/>
              <a:t>Εκδρομές Προσωπικού</a:t>
            </a:r>
          </a:p>
          <a:p>
            <a:pPr marL="287338" indent="-287338" eaLnBrk="1" hangingPunct="1">
              <a:lnSpc>
                <a:spcPct val="105000"/>
              </a:lnSpc>
              <a:buFontTx/>
              <a:buChar char="›"/>
            </a:pPr>
            <a:r>
              <a:rPr lang="el-GR" altLang="el-GR" sz="2000" dirty="0"/>
              <a:t>Αθλητικές Εκδηλώσεις</a:t>
            </a:r>
          </a:p>
          <a:p>
            <a:pPr marL="287338" indent="-287338" eaLnBrk="1" hangingPunct="1">
              <a:lnSpc>
                <a:spcPct val="105000"/>
              </a:lnSpc>
              <a:buFontTx/>
              <a:buChar char="›"/>
            </a:pPr>
            <a:r>
              <a:rPr lang="el-GR" altLang="el-GR" sz="2000" dirty="0"/>
              <a:t>Παιδικές Γιορτές</a:t>
            </a:r>
          </a:p>
        </p:txBody>
      </p:sp>
      <p:sp>
        <p:nvSpPr>
          <p:cNvPr id="31749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211638" y="1988841"/>
            <a:ext cx="4525962" cy="4107160"/>
          </a:xfrm>
        </p:spPr>
        <p:txBody>
          <a:bodyPr/>
          <a:lstStyle/>
          <a:p>
            <a:pPr marL="287338" indent="-287338" eaLnBrk="1" hangingPunct="1">
              <a:lnSpc>
                <a:spcPct val="105000"/>
              </a:lnSpc>
              <a:buFontTx/>
              <a:buChar char="›"/>
            </a:pPr>
            <a:r>
              <a:rPr lang="el-GR" altLang="el-GR" sz="2000" dirty="0"/>
              <a:t>Πολιτιστικές Εκδηλώσεις</a:t>
            </a:r>
          </a:p>
          <a:p>
            <a:pPr marL="287338" indent="-287338" eaLnBrk="1" hangingPunct="1">
              <a:lnSpc>
                <a:spcPct val="105000"/>
              </a:lnSpc>
              <a:buFontTx/>
              <a:buChar char="›"/>
            </a:pPr>
            <a:r>
              <a:rPr lang="el-GR" altLang="el-GR" sz="2000" dirty="0"/>
              <a:t>Δημιουργία Κοινωνικών Σχέσεων</a:t>
            </a:r>
          </a:p>
          <a:p>
            <a:pPr marL="287338" indent="-287338" eaLnBrk="1" hangingPunct="1">
              <a:lnSpc>
                <a:spcPct val="105000"/>
              </a:lnSpc>
              <a:buFontTx/>
              <a:buChar char="›"/>
            </a:pPr>
            <a:r>
              <a:rPr lang="el-GR" altLang="el-GR" sz="2000" dirty="0"/>
              <a:t>Ιδιωτικές Συζητήσεις</a:t>
            </a:r>
          </a:p>
          <a:p>
            <a:pPr marL="287338" indent="-287338" eaLnBrk="1" hangingPunct="1">
              <a:lnSpc>
                <a:spcPct val="105000"/>
              </a:lnSpc>
              <a:buFontTx/>
              <a:buNone/>
            </a:pPr>
            <a:r>
              <a:rPr lang="el-GR" altLang="el-GR" sz="2000" i="1" dirty="0"/>
              <a:t>	Παράπονα</a:t>
            </a:r>
          </a:p>
          <a:p>
            <a:pPr marL="287338" indent="-287338" eaLnBrk="1" hangingPunct="1">
              <a:lnSpc>
                <a:spcPct val="105000"/>
              </a:lnSpc>
              <a:buFontTx/>
              <a:buNone/>
            </a:pPr>
            <a:r>
              <a:rPr lang="el-GR" altLang="el-GR" sz="2000" i="1" dirty="0"/>
              <a:t>	Κουβέντες</a:t>
            </a:r>
          </a:p>
          <a:p>
            <a:pPr marL="287338" indent="-287338" eaLnBrk="1" hangingPunct="1">
              <a:lnSpc>
                <a:spcPct val="105000"/>
              </a:lnSpc>
              <a:buFontTx/>
              <a:buNone/>
            </a:pPr>
            <a:r>
              <a:rPr lang="el-GR" altLang="el-GR" sz="2000" i="1" dirty="0"/>
              <a:t>	Ψίθυροι</a:t>
            </a:r>
            <a:endParaRPr lang="el-GR" altLang="el-GR" sz="2000" dirty="0"/>
          </a:p>
          <a:p>
            <a:pPr marL="287338" indent="-287338" eaLnBrk="1" hangingPunct="1">
              <a:lnSpc>
                <a:spcPct val="105000"/>
              </a:lnSpc>
              <a:buFontTx/>
              <a:buChar char="›"/>
            </a:pPr>
            <a:r>
              <a:rPr lang="el-GR" altLang="el-GR" sz="2000" dirty="0"/>
              <a:t>Λέσχη Συλλόγου Υπαλλήλων Ε.Τ.Ε.</a:t>
            </a:r>
          </a:p>
        </p:txBody>
      </p:sp>
    </p:spTree>
    <p:extLst>
      <p:ext uri="{BB962C8B-B14F-4D97-AF65-F5344CB8AC3E}">
        <p14:creationId xmlns:p14="http://schemas.microsoft.com/office/powerpoint/2010/main" val="290148195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l-GR" b="0"/>
              <a:t>Η επικοινωνία στην Εθνική Τράπεζα της Ελλάδος</a:t>
            </a:r>
          </a:p>
        </p:txBody>
      </p:sp>
      <p:sp>
        <p:nvSpPr>
          <p:cNvPr id="32771" name="AutoShape 2"/>
          <p:cNvSpPr>
            <a:spLocks noGrp="1" noChangeArrowheads="1"/>
          </p:cNvSpPr>
          <p:nvPr>
            <p:ph type="title"/>
          </p:nvPr>
        </p:nvSpPr>
        <p:spPr>
          <a:xfrm>
            <a:off x="1331913" y="188641"/>
            <a:ext cx="7812087" cy="93610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l-GR" altLang="el-GR" sz="3200" b="0" dirty="0"/>
              <a:t>Β.  ΕΠΙΣΗΜΗ  ΕΞΩΕΠΙΧΕΙΡΗΣΙΑΚΗ  ΕΠΙΚΟΙΝΩΝΙΑ</a:t>
            </a:r>
          </a:p>
        </p:txBody>
      </p:sp>
      <p:sp>
        <p:nvSpPr>
          <p:cNvPr id="3277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07504" y="1916832"/>
            <a:ext cx="8064822" cy="4114800"/>
          </a:xfrm>
        </p:spPr>
        <p:txBody>
          <a:bodyPr/>
          <a:lstStyle/>
          <a:p>
            <a:pPr marL="287338" indent="-287338" eaLnBrk="1" hangingPunct="1">
              <a:lnSpc>
                <a:spcPct val="105000"/>
              </a:lnSpc>
              <a:buFontTx/>
              <a:buChar char="›"/>
            </a:pPr>
            <a:r>
              <a:rPr lang="el-GR" altLang="el-GR" dirty="0"/>
              <a:t>Με υφιστάμενους πελάτες</a:t>
            </a:r>
          </a:p>
          <a:p>
            <a:pPr marL="287338" indent="-287338" eaLnBrk="1" hangingPunct="1">
              <a:lnSpc>
                <a:spcPct val="105000"/>
              </a:lnSpc>
              <a:buFontTx/>
              <a:buChar char="›"/>
            </a:pPr>
            <a:r>
              <a:rPr lang="el-GR" altLang="el-GR" dirty="0"/>
              <a:t>Με δυνητικούς πελάτες</a:t>
            </a:r>
          </a:p>
          <a:p>
            <a:pPr marL="287338" indent="-287338" eaLnBrk="1" hangingPunct="1">
              <a:lnSpc>
                <a:spcPct val="105000"/>
              </a:lnSpc>
              <a:buFontTx/>
              <a:buChar char="›"/>
            </a:pPr>
            <a:r>
              <a:rPr lang="el-GR" altLang="el-GR" dirty="0"/>
              <a:t>Με ανταγωνιστές</a:t>
            </a:r>
          </a:p>
          <a:p>
            <a:pPr marL="287338" indent="-287338" eaLnBrk="1" hangingPunct="1">
              <a:lnSpc>
                <a:spcPct val="105000"/>
              </a:lnSpc>
              <a:buFontTx/>
              <a:buChar char="›"/>
            </a:pPr>
            <a:r>
              <a:rPr lang="el-GR" altLang="el-GR" dirty="0"/>
              <a:t>Με εκπροσώπους του Τύπου</a:t>
            </a:r>
          </a:p>
          <a:p>
            <a:pPr marL="287338" indent="-287338" eaLnBrk="1" hangingPunct="1">
              <a:lnSpc>
                <a:spcPct val="105000"/>
              </a:lnSpc>
              <a:buFontTx/>
              <a:buChar char="›"/>
            </a:pPr>
            <a:r>
              <a:rPr lang="el-GR" altLang="el-GR" dirty="0"/>
              <a:t>Με επενδυτές</a:t>
            </a:r>
          </a:p>
          <a:p>
            <a:pPr marL="287338" indent="-287338" eaLnBrk="1" hangingPunct="1">
              <a:lnSpc>
                <a:spcPct val="105000"/>
              </a:lnSpc>
              <a:buFontTx/>
              <a:buChar char="›"/>
            </a:pPr>
            <a:r>
              <a:rPr lang="el-GR" altLang="el-GR" dirty="0"/>
              <a:t>Με Κρατικούς &amp; μη φορείς</a:t>
            </a:r>
          </a:p>
        </p:txBody>
      </p:sp>
      <p:graphicFrame>
        <p:nvGraphicFramePr>
          <p:cNvPr id="3277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4952381"/>
              </p:ext>
            </p:extLst>
          </p:nvPr>
        </p:nvGraphicFramePr>
        <p:xfrm>
          <a:off x="5364088" y="2492896"/>
          <a:ext cx="2471738" cy="2201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Έγγραφο " r:id="rId3" imgW="3340608" imgH="2974848" progId="Word.Document.8">
                  <p:embed/>
                </p:oleObj>
              </mc:Choice>
              <mc:Fallback>
                <p:oleObj name="Έγγραφο " r:id="rId3" imgW="3340608" imgH="2974848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4088" y="2492896"/>
                        <a:ext cx="2471738" cy="2201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89423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228600"/>
            <a:ext cx="8062913" cy="1616075"/>
          </a:xfrm>
        </p:spPr>
        <p:txBody>
          <a:bodyPr/>
          <a:lstStyle/>
          <a:p>
            <a:pPr eaLnBrk="1" hangingPunct="1"/>
            <a:r>
              <a:rPr lang="el-GR" altLang="el-GR" b="1" u="sng"/>
              <a:t>Βασικές  Αρχές  Επικοινωνίας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55650" y="1989138"/>
            <a:ext cx="7772400" cy="454025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l-GR" altLang="el-GR"/>
              <a:t>	</a:t>
            </a:r>
            <a:r>
              <a:rPr lang="el-GR" altLang="el-GR" u="sng"/>
              <a:t>Αποτελεσματική Επικοινωνία:</a:t>
            </a:r>
          </a:p>
          <a:p>
            <a:pPr algn="just" eaLnBrk="1" hangingPunct="1">
              <a:buFontTx/>
              <a:buNone/>
            </a:pPr>
            <a:r>
              <a:rPr lang="el-GR" altLang="el-GR"/>
              <a:t>	Πραγματοποιείται όταν τα άτομα επιτυγχάνουν να μοιράζονται γνώση και να ενθαρρύνουν τους άλλους να ενεργούν και να σκέπτονται με νέους τρόπους.</a:t>
            </a:r>
          </a:p>
          <a:p>
            <a:pPr algn="just" eaLnBrk="1" hangingPunct="1">
              <a:buFontTx/>
              <a:buNone/>
            </a:pPr>
            <a:endParaRPr lang="el-GR" altLang="el-GR"/>
          </a:p>
          <a:p>
            <a:pPr algn="just" eaLnBrk="1" hangingPunct="1">
              <a:buFontTx/>
              <a:buNone/>
            </a:pPr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692865080"/>
      </p:ext>
    </p:extLst>
  </p:cSld>
  <p:clrMapOvr>
    <a:masterClrMapping/>
  </p:clrMapOvr>
  <p:transition advTm="1000"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l-GR" b="0"/>
              <a:t>Η επικοινωνία στην Εθνική Τράπεζα της Ελλάδος</a:t>
            </a:r>
          </a:p>
        </p:txBody>
      </p:sp>
      <p:sp>
        <p:nvSpPr>
          <p:cNvPr id="33795" name="AutoShape 2"/>
          <p:cNvSpPr>
            <a:spLocks noGrp="1" noChangeArrowheads="1"/>
          </p:cNvSpPr>
          <p:nvPr>
            <p:ph type="title"/>
          </p:nvPr>
        </p:nvSpPr>
        <p:spPr>
          <a:xfrm>
            <a:off x="827585" y="260649"/>
            <a:ext cx="7776864" cy="720080"/>
          </a:xfrm>
        </p:spPr>
        <p:txBody>
          <a:bodyPr>
            <a:normAutofit/>
          </a:bodyPr>
          <a:lstStyle/>
          <a:p>
            <a:pPr eaLnBrk="1" hangingPunct="1"/>
            <a:r>
              <a:rPr lang="el-GR" altLang="el-GR" sz="2000" b="0" dirty="0"/>
              <a:t>Β.  </a:t>
            </a:r>
            <a:r>
              <a:rPr lang="el-GR" altLang="el-GR" sz="2000" b="0" u="sng" dirty="0"/>
              <a:t>ΕΠΙΣΗΜΗ</a:t>
            </a:r>
            <a:r>
              <a:rPr lang="el-GR" altLang="el-GR" sz="2000" b="0" dirty="0"/>
              <a:t>  ΕΞΩΕΠΙΧΕΙΡΗΣΙΑΚΗ  ΕΠΙΚΟΙΝΩΝΙΑ</a:t>
            </a:r>
            <a:br>
              <a:rPr lang="el-GR" altLang="el-GR" sz="2000" b="0" dirty="0"/>
            </a:br>
            <a:r>
              <a:rPr lang="el-GR" altLang="el-GR" sz="1800" u="sng" dirty="0"/>
              <a:t>α)  ΑΠΟ  ΜΑΡΚΕΤΙΝΓΚ  ΜΕΣΩ  ΚΑΤΑΣΤΗΜΑΤΩΝ</a:t>
            </a:r>
            <a:endParaRPr lang="el-GR" altLang="el-GR" sz="2000" b="0" dirty="0"/>
          </a:p>
        </p:txBody>
      </p:sp>
      <p:sp>
        <p:nvSpPr>
          <p:cNvPr id="3379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00113" y="1916832"/>
            <a:ext cx="3765550" cy="4536356"/>
          </a:xfrm>
        </p:spPr>
        <p:txBody>
          <a:bodyPr/>
          <a:lstStyle/>
          <a:p>
            <a:pPr eaLnBrk="1" hangingPunct="1">
              <a:lnSpc>
                <a:spcPct val="85000"/>
              </a:lnSpc>
              <a:buFontTx/>
              <a:buChar char="›"/>
            </a:pPr>
            <a:r>
              <a:rPr lang="el-GR" altLang="el-GR" sz="1800" dirty="0"/>
              <a:t>Επιστολές</a:t>
            </a:r>
          </a:p>
          <a:p>
            <a:pPr eaLnBrk="1" hangingPunct="1">
              <a:lnSpc>
                <a:spcPct val="85000"/>
              </a:lnSpc>
              <a:buFontTx/>
              <a:buChar char="›"/>
            </a:pPr>
            <a:r>
              <a:rPr lang="el-GR" altLang="el-GR" sz="1800" dirty="0"/>
              <a:t>Τηλεφωνική επικοινωνία</a:t>
            </a:r>
          </a:p>
          <a:p>
            <a:pPr eaLnBrk="1" hangingPunct="1">
              <a:lnSpc>
                <a:spcPct val="85000"/>
              </a:lnSpc>
              <a:buFontTx/>
              <a:buChar char="›"/>
            </a:pPr>
            <a:r>
              <a:rPr lang="en-US" altLang="el-GR" sz="1800" dirty="0"/>
              <a:t>E-mail</a:t>
            </a:r>
          </a:p>
          <a:p>
            <a:pPr eaLnBrk="1" hangingPunct="1">
              <a:lnSpc>
                <a:spcPct val="85000"/>
              </a:lnSpc>
              <a:buFontTx/>
              <a:buChar char="›"/>
            </a:pPr>
            <a:r>
              <a:rPr lang="en-US" altLang="el-GR" sz="1800" dirty="0"/>
              <a:t>Fax</a:t>
            </a:r>
          </a:p>
          <a:p>
            <a:pPr eaLnBrk="1" hangingPunct="1">
              <a:lnSpc>
                <a:spcPct val="85000"/>
              </a:lnSpc>
              <a:buFontTx/>
              <a:buChar char="›"/>
            </a:pPr>
            <a:r>
              <a:rPr lang="el-GR" altLang="el-GR" sz="1800" dirty="0"/>
              <a:t>Διαφημίσεις</a:t>
            </a:r>
          </a:p>
          <a:p>
            <a:pPr eaLnBrk="1" hangingPunct="1">
              <a:lnSpc>
                <a:spcPct val="85000"/>
              </a:lnSpc>
              <a:buFontTx/>
              <a:buNone/>
            </a:pPr>
            <a:r>
              <a:rPr lang="el-GR" altLang="el-GR" sz="1800" i="1" dirty="0"/>
              <a:t>	Τηλεόραση</a:t>
            </a:r>
          </a:p>
          <a:p>
            <a:pPr eaLnBrk="1" hangingPunct="1">
              <a:lnSpc>
                <a:spcPct val="85000"/>
              </a:lnSpc>
              <a:buFontTx/>
              <a:buNone/>
            </a:pPr>
            <a:r>
              <a:rPr lang="el-GR" altLang="el-GR" sz="1800" i="1" dirty="0"/>
              <a:t>	Ραδιόφωνο</a:t>
            </a:r>
          </a:p>
          <a:p>
            <a:pPr eaLnBrk="1" hangingPunct="1">
              <a:lnSpc>
                <a:spcPct val="85000"/>
              </a:lnSpc>
              <a:buFontTx/>
              <a:buNone/>
            </a:pPr>
            <a:r>
              <a:rPr lang="el-GR" altLang="el-GR" sz="1800" i="1" dirty="0"/>
              <a:t>	Τύπος (ημερήσιος / τοπικός)</a:t>
            </a:r>
            <a:endParaRPr lang="el-GR" altLang="el-GR" sz="1800" dirty="0"/>
          </a:p>
          <a:p>
            <a:pPr eaLnBrk="1" hangingPunct="1">
              <a:lnSpc>
                <a:spcPct val="85000"/>
              </a:lnSpc>
              <a:buFontTx/>
              <a:buChar char="›"/>
            </a:pPr>
            <a:r>
              <a:rPr lang="el-GR" altLang="el-GR" sz="1800" dirty="0"/>
              <a:t>Υπαίθρια Διαφήμιση / Γιγαντοαφίσεις</a:t>
            </a:r>
          </a:p>
          <a:p>
            <a:pPr eaLnBrk="1" hangingPunct="1">
              <a:lnSpc>
                <a:spcPct val="85000"/>
              </a:lnSpc>
              <a:buFontTx/>
              <a:buChar char="›"/>
            </a:pPr>
            <a:r>
              <a:rPr lang="el-GR" altLang="el-GR" sz="1800" dirty="0"/>
              <a:t>Διαφημιστικά φυλλάδια </a:t>
            </a:r>
          </a:p>
          <a:p>
            <a:pPr eaLnBrk="1" hangingPunct="1">
              <a:lnSpc>
                <a:spcPct val="85000"/>
              </a:lnSpc>
              <a:buFontTx/>
              <a:buChar char="›"/>
            </a:pPr>
            <a:r>
              <a:rPr lang="el-GR" altLang="el-GR" sz="1800" dirty="0"/>
              <a:t>Προσωπικές επαφές</a:t>
            </a:r>
          </a:p>
          <a:p>
            <a:pPr eaLnBrk="1" hangingPunct="1">
              <a:lnSpc>
                <a:spcPct val="85000"/>
              </a:lnSpc>
              <a:buFontTx/>
              <a:buChar char="›"/>
            </a:pPr>
            <a:r>
              <a:rPr lang="en-US" altLang="el-GR" sz="1800" dirty="0"/>
              <a:t>Mobile banking</a:t>
            </a:r>
          </a:p>
          <a:p>
            <a:pPr eaLnBrk="1" hangingPunct="1">
              <a:lnSpc>
                <a:spcPct val="85000"/>
              </a:lnSpc>
              <a:buFontTx/>
              <a:buChar char="›"/>
            </a:pPr>
            <a:endParaRPr lang="el-GR" altLang="el-GR" sz="1800" dirty="0"/>
          </a:p>
        </p:txBody>
      </p:sp>
      <p:sp>
        <p:nvSpPr>
          <p:cNvPr id="33797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716463" y="1916831"/>
            <a:ext cx="4021137" cy="4033119"/>
          </a:xfrm>
        </p:spPr>
        <p:txBody>
          <a:bodyPr>
            <a:normAutofit/>
          </a:bodyPr>
          <a:lstStyle/>
          <a:p>
            <a:pPr eaLnBrk="1" hangingPunct="1">
              <a:lnSpc>
                <a:spcPct val="85000"/>
              </a:lnSpc>
              <a:buFontTx/>
              <a:buChar char="›"/>
            </a:pPr>
            <a:r>
              <a:rPr lang="en-US" altLang="el-GR" sz="1800" dirty="0"/>
              <a:t>Internet banking</a:t>
            </a:r>
            <a:r>
              <a:rPr lang="el-GR" altLang="el-GR" sz="1800" dirty="0"/>
              <a:t> </a:t>
            </a:r>
          </a:p>
          <a:p>
            <a:pPr eaLnBrk="1" hangingPunct="1">
              <a:lnSpc>
                <a:spcPct val="85000"/>
              </a:lnSpc>
              <a:buFontTx/>
              <a:buChar char="›"/>
            </a:pPr>
            <a:r>
              <a:rPr lang="el-GR" altLang="el-GR" sz="1800" dirty="0"/>
              <a:t>Αφίσες εντός Καταστημάτων</a:t>
            </a:r>
          </a:p>
          <a:p>
            <a:pPr eaLnBrk="1" hangingPunct="1">
              <a:lnSpc>
                <a:spcPct val="85000"/>
              </a:lnSpc>
              <a:buFontTx/>
              <a:buChar char="›"/>
            </a:pPr>
            <a:r>
              <a:rPr lang="el-GR" altLang="el-GR" sz="1800" dirty="0"/>
              <a:t>Συνέδρια</a:t>
            </a:r>
          </a:p>
          <a:p>
            <a:pPr eaLnBrk="1" hangingPunct="1">
              <a:lnSpc>
                <a:spcPct val="85000"/>
              </a:lnSpc>
              <a:buFontTx/>
              <a:buChar char="›"/>
            </a:pPr>
            <a:r>
              <a:rPr lang="el-GR" altLang="el-GR" sz="1800" dirty="0"/>
              <a:t>Εμποροβιομηχανικές Εκδηλώσεις</a:t>
            </a:r>
          </a:p>
          <a:p>
            <a:pPr eaLnBrk="1" hangingPunct="1">
              <a:lnSpc>
                <a:spcPct val="85000"/>
              </a:lnSpc>
              <a:buFontTx/>
              <a:buChar char="›"/>
            </a:pPr>
            <a:r>
              <a:rPr lang="el-GR" altLang="el-GR" sz="1800" dirty="0"/>
              <a:t>Επιδείξεις προϊόντων</a:t>
            </a:r>
          </a:p>
          <a:p>
            <a:pPr eaLnBrk="1" hangingPunct="1">
              <a:lnSpc>
                <a:spcPct val="85000"/>
              </a:lnSpc>
              <a:buFontTx/>
              <a:buChar char="›"/>
            </a:pPr>
            <a:r>
              <a:rPr lang="el-GR" altLang="el-GR" sz="1800" dirty="0"/>
              <a:t>Προσομοιωτικά Μηχανήματα</a:t>
            </a:r>
          </a:p>
          <a:p>
            <a:pPr eaLnBrk="1" hangingPunct="1">
              <a:lnSpc>
                <a:spcPct val="85000"/>
              </a:lnSpc>
              <a:buFontTx/>
              <a:buChar char="›"/>
            </a:pPr>
            <a:r>
              <a:rPr lang="el-GR" altLang="el-GR" sz="1800" dirty="0"/>
              <a:t>Δεξιώσεις / Γεύματα εργασίας</a:t>
            </a:r>
          </a:p>
          <a:p>
            <a:pPr eaLnBrk="1" hangingPunct="1">
              <a:lnSpc>
                <a:spcPct val="85000"/>
              </a:lnSpc>
              <a:buFontTx/>
              <a:buChar char="›"/>
            </a:pPr>
            <a:r>
              <a:rPr lang="el-GR" altLang="el-GR" sz="1800" dirty="0"/>
              <a:t>Δελτία πληροφοριών</a:t>
            </a:r>
          </a:p>
          <a:p>
            <a:pPr eaLnBrk="1" hangingPunct="1">
              <a:lnSpc>
                <a:spcPct val="85000"/>
              </a:lnSpc>
              <a:buFontTx/>
              <a:buChar char="›"/>
            </a:pPr>
            <a:r>
              <a:rPr lang="el-GR" altLang="el-GR" sz="1800" dirty="0"/>
              <a:t>Μηνύματα στα </a:t>
            </a:r>
            <a:r>
              <a:rPr lang="en-US" altLang="el-GR" sz="1800" dirty="0"/>
              <a:t>ATM´s</a:t>
            </a:r>
          </a:p>
          <a:p>
            <a:pPr eaLnBrk="1" hangingPunct="1">
              <a:lnSpc>
                <a:spcPct val="85000"/>
              </a:lnSpc>
              <a:buFontTx/>
              <a:buNone/>
            </a:pPr>
            <a:r>
              <a:rPr lang="el-GR" altLang="el-GR" sz="1800" i="1" dirty="0"/>
              <a:t>	Μάσκα</a:t>
            </a:r>
          </a:p>
          <a:p>
            <a:pPr eaLnBrk="1" hangingPunct="1">
              <a:lnSpc>
                <a:spcPct val="85000"/>
              </a:lnSpc>
              <a:buFontTx/>
              <a:buNone/>
            </a:pPr>
            <a:r>
              <a:rPr lang="el-GR" altLang="el-GR" sz="1800" i="1" dirty="0"/>
              <a:t>	Αποδείξεις</a:t>
            </a:r>
            <a:endParaRPr lang="el-GR" altLang="el-GR" sz="1800" dirty="0"/>
          </a:p>
          <a:p>
            <a:pPr eaLnBrk="1" hangingPunct="1">
              <a:lnSpc>
                <a:spcPct val="85000"/>
              </a:lnSpc>
              <a:buFontTx/>
              <a:buChar char="›"/>
            </a:pPr>
            <a:r>
              <a:rPr lang="el-GR" altLang="el-GR" sz="1800" dirty="0"/>
              <a:t>Μηνύματα αναμένοντας στο τηλέφωνο</a:t>
            </a:r>
          </a:p>
        </p:txBody>
      </p:sp>
    </p:spTree>
    <p:extLst>
      <p:ext uri="{BB962C8B-B14F-4D97-AF65-F5344CB8AC3E}">
        <p14:creationId xmlns:p14="http://schemas.microsoft.com/office/powerpoint/2010/main" val="145402507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l-GR" b="0"/>
              <a:t>Η επικοινωνία στην Εθνική Τράπεζα της Ελλάδος</a:t>
            </a:r>
          </a:p>
        </p:txBody>
      </p:sp>
      <p:sp>
        <p:nvSpPr>
          <p:cNvPr id="34819" name="AutoShape 2"/>
          <p:cNvSpPr>
            <a:spLocks noGrp="1" noChangeArrowheads="1"/>
          </p:cNvSpPr>
          <p:nvPr>
            <p:ph type="title"/>
          </p:nvPr>
        </p:nvSpPr>
        <p:spPr>
          <a:xfrm>
            <a:off x="539552" y="260648"/>
            <a:ext cx="7992888" cy="720080"/>
          </a:xfrm>
        </p:spPr>
        <p:txBody>
          <a:bodyPr/>
          <a:lstStyle/>
          <a:p>
            <a:pPr eaLnBrk="1" hangingPunct="1"/>
            <a:r>
              <a:rPr lang="el-GR" altLang="el-GR" sz="2000" b="0" dirty="0"/>
              <a:t>Β.  </a:t>
            </a:r>
            <a:r>
              <a:rPr lang="el-GR" altLang="el-GR" sz="2000" b="0" u="sng" dirty="0"/>
              <a:t>ΕΠΙΣΗΜΗ</a:t>
            </a:r>
            <a:r>
              <a:rPr lang="el-GR" altLang="el-GR" sz="2000" b="0" dirty="0"/>
              <a:t>  ΕΞΩΕΠΙΧΕΙΡΗΣΙΑΚΗ  ΕΠΙΚΟΙΝΩΝΙΑ</a:t>
            </a:r>
            <a:br>
              <a:rPr lang="el-GR" altLang="el-GR" sz="2000" b="0" dirty="0"/>
            </a:br>
            <a:r>
              <a:rPr lang="el-GR" altLang="el-GR" sz="1800" u="sng" dirty="0"/>
              <a:t>α)  ΑΠΟ  ΔΗΜΟΣΙΕΣ  ΣΧΕΣΕΙΣ</a:t>
            </a:r>
            <a:endParaRPr lang="el-GR" altLang="el-GR" sz="2000" b="0" dirty="0"/>
          </a:p>
        </p:txBody>
      </p:sp>
      <p:sp>
        <p:nvSpPr>
          <p:cNvPr id="3482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71550" y="1844824"/>
            <a:ext cx="3457575" cy="4679801"/>
          </a:xfrm>
        </p:spPr>
        <p:txBody>
          <a:bodyPr/>
          <a:lstStyle/>
          <a:p>
            <a:pPr eaLnBrk="1" hangingPunct="1">
              <a:lnSpc>
                <a:spcPct val="85000"/>
              </a:lnSpc>
              <a:buFontTx/>
              <a:buChar char="›"/>
            </a:pPr>
            <a:r>
              <a:rPr lang="el-GR" altLang="el-GR" sz="2000" dirty="0"/>
              <a:t>Δελτία Τύπου</a:t>
            </a:r>
          </a:p>
          <a:p>
            <a:pPr eaLnBrk="1" hangingPunct="1">
              <a:lnSpc>
                <a:spcPct val="85000"/>
              </a:lnSpc>
              <a:buFontTx/>
              <a:buChar char="›"/>
            </a:pPr>
            <a:r>
              <a:rPr lang="el-GR" altLang="el-GR" sz="2000" dirty="0"/>
              <a:t>Αναφορές στις Ειδήσεις</a:t>
            </a:r>
          </a:p>
          <a:p>
            <a:pPr eaLnBrk="1" hangingPunct="1">
              <a:lnSpc>
                <a:spcPct val="85000"/>
              </a:lnSpc>
              <a:buFontTx/>
              <a:buChar char="›"/>
            </a:pPr>
            <a:r>
              <a:rPr lang="el-GR" altLang="el-GR" sz="2000" dirty="0"/>
              <a:t>Ανακοινώσεις</a:t>
            </a:r>
          </a:p>
          <a:p>
            <a:pPr eaLnBrk="1" hangingPunct="1">
              <a:lnSpc>
                <a:spcPct val="85000"/>
              </a:lnSpc>
              <a:buFontTx/>
              <a:buChar char="›"/>
            </a:pPr>
            <a:r>
              <a:rPr lang="el-GR" altLang="el-GR" sz="2000" dirty="0"/>
              <a:t>Συνεντεύξεις Τύπου</a:t>
            </a:r>
          </a:p>
          <a:p>
            <a:pPr eaLnBrk="1" hangingPunct="1">
              <a:lnSpc>
                <a:spcPct val="85000"/>
              </a:lnSpc>
              <a:buFontTx/>
              <a:buChar char="›"/>
            </a:pPr>
            <a:r>
              <a:rPr lang="el-GR" altLang="el-GR" sz="2000" dirty="0"/>
              <a:t>Συμμετοχή σε Εμπορικές Εκθέσεις</a:t>
            </a:r>
          </a:p>
          <a:p>
            <a:pPr eaLnBrk="1" hangingPunct="1">
              <a:lnSpc>
                <a:spcPct val="85000"/>
              </a:lnSpc>
              <a:buFontTx/>
              <a:buChar char="›"/>
            </a:pPr>
            <a:r>
              <a:rPr lang="el-GR" altLang="el-GR" sz="2000" dirty="0"/>
              <a:t>Χορηγίες</a:t>
            </a:r>
          </a:p>
          <a:p>
            <a:pPr eaLnBrk="1" hangingPunct="1">
              <a:lnSpc>
                <a:spcPct val="85000"/>
              </a:lnSpc>
              <a:buFontTx/>
              <a:buChar char="›"/>
            </a:pPr>
            <a:r>
              <a:rPr lang="el-GR" altLang="el-GR" sz="2000" dirty="0"/>
              <a:t>Επαφές με εκπροσώπους του Τύπου</a:t>
            </a:r>
          </a:p>
          <a:p>
            <a:pPr eaLnBrk="1" hangingPunct="1">
              <a:lnSpc>
                <a:spcPct val="85000"/>
              </a:lnSpc>
              <a:buFontTx/>
              <a:buChar char="›"/>
            </a:pPr>
            <a:r>
              <a:rPr lang="el-GR" altLang="el-GR" sz="2000" dirty="0"/>
              <a:t>Εορτασμοί επετείων</a:t>
            </a:r>
          </a:p>
          <a:p>
            <a:pPr eaLnBrk="1" hangingPunct="1">
              <a:lnSpc>
                <a:spcPct val="85000"/>
              </a:lnSpc>
              <a:buFontTx/>
              <a:buChar char="›"/>
            </a:pPr>
            <a:r>
              <a:rPr lang="el-GR" altLang="el-GR" sz="2000" dirty="0"/>
              <a:t>Ενημερωτικά Δελτία</a:t>
            </a:r>
            <a:endParaRPr lang="en-US" altLang="el-GR" sz="2000" dirty="0"/>
          </a:p>
          <a:p>
            <a:pPr eaLnBrk="1" hangingPunct="1">
              <a:lnSpc>
                <a:spcPct val="85000"/>
              </a:lnSpc>
              <a:buFontTx/>
              <a:buChar char="›"/>
            </a:pPr>
            <a:endParaRPr lang="el-GR" altLang="el-GR" sz="2000" dirty="0"/>
          </a:p>
        </p:txBody>
      </p:sp>
      <p:sp>
        <p:nvSpPr>
          <p:cNvPr id="34821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716463" y="1844824"/>
            <a:ext cx="4292600" cy="4098776"/>
          </a:xfrm>
        </p:spPr>
        <p:txBody>
          <a:bodyPr/>
          <a:lstStyle/>
          <a:p>
            <a:pPr eaLnBrk="1" hangingPunct="1">
              <a:lnSpc>
                <a:spcPct val="85000"/>
              </a:lnSpc>
              <a:buFontTx/>
              <a:buChar char="›"/>
            </a:pPr>
            <a:r>
              <a:rPr lang="en-US" altLang="el-GR" sz="2000" dirty="0" err="1"/>
              <a:t>Εκδόσεις</a:t>
            </a:r>
            <a:r>
              <a:rPr lang="en-US" altLang="el-GR" sz="2000" dirty="0"/>
              <a:t> </a:t>
            </a:r>
            <a:r>
              <a:rPr lang="en-US" altLang="el-GR" sz="2000" dirty="0" err="1"/>
              <a:t>Μορφωτικού</a:t>
            </a:r>
            <a:r>
              <a:rPr lang="en-US" altLang="el-GR" sz="2000" dirty="0"/>
              <a:t> </a:t>
            </a:r>
            <a:r>
              <a:rPr lang="en-US" altLang="el-GR" sz="2000" dirty="0" err="1"/>
              <a:t>Ιδρύμ</a:t>
            </a:r>
            <a:r>
              <a:rPr lang="en-US" altLang="el-GR" sz="2000" dirty="0"/>
              <a:t>ατος</a:t>
            </a:r>
          </a:p>
          <a:p>
            <a:pPr eaLnBrk="1" hangingPunct="1">
              <a:lnSpc>
                <a:spcPct val="85000"/>
              </a:lnSpc>
              <a:buFontTx/>
              <a:buChar char="›"/>
            </a:pPr>
            <a:r>
              <a:rPr lang="en-US" altLang="el-GR" sz="2000" dirty="0" err="1"/>
              <a:t>Ομιλίες</a:t>
            </a:r>
            <a:endParaRPr lang="en-US" altLang="el-GR" sz="2000" dirty="0"/>
          </a:p>
          <a:p>
            <a:pPr eaLnBrk="1" hangingPunct="1">
              <a:lnSpc>
                <a:spcPct val="85000"/>
              </a:lnSpc>
              <a:buFontTx/>
              <a:buChar char="›"/>
            </a:pPr>
            <a:r>
              <a:rPr lang="en-US" altLang="el-GR" sz="2000" dirty="0" err="1"/>
              <a:t>Έκδοση</a:t>
            </a:r>
            <a:r>
              <a:rPr lang="en-US" altLang="el-GR" sz="2000" dirty="0"/>
              <a:t> Απ</a:t>
            </a:r>
            <a:r>
              <a:rPr lang="en-US" altLang="el-GR" sz="2000" dirty="0" err="1"/>
              <a:t>ολογισμού</a:t>
            </a:r>
            <a:endParaRPr lang="en-US" altLang="el-GR" sz="2000" dirty="0"/>
          </a:p>
          <a:p>
            <a:pPr eaLnBrk="1" hangingPunct="1">
              <a:lnSpc>
                <a:spcPct val="85000"/>
              </a:lnSpc>
              <a:buFontTx/>
              <a:buChar char="›"/>
            </a:pPr>
            <a:r>
              <a:rPr lang="en-US" altLang="el-GR" sz="2000" dirty="0" err="1"/>
              <a:t>Εγκ</a:t>
            </a:r>
            <a:r>
              <a:rPr lang="en-US" altLang="el-GR" sz="2000" dirty="0"/>
              <a:t>αίνια Καταστημάτων</a:t>
            </a:r>
          </a:p>
          <a:p>
            <a:pPr eaLnBrk="1" hangingPunct="1">
              <a:lnSpc>
                <a:spcPct val="85000"/>
              </a:lnSpc>
              <a:buFontTx/>
              <a:buChar char="›"/>
            </a:pPr>
            <a:r>
              <a:rPr lang="en-US" altLang="el-GR" sz="2000" dirty="0"/>
              <a:t>Επα</a:t>
            </a:r>
            <a:r>
              <a:rPr lang="en-US" altLang="el-GR" sz="2000" dirty="0" err="1"/>
              <a:t>γγελμ</a:t>
            </a:r>
            <a:r>
              <a:rPr lang="en-US" altLang="el-GR" sz="2000" dirty="0"/>
              <a:t>ατικά Δώρα</a:t>
            </a:r>
          </a:p>
          <a:p>
            <a:pPr eaLnBrk="1" hangingPunct="1">
              <a:lnSpc>
                <a:spcPct val="85000"/>
              </a:lnSpc>
              <a:buFontTx/>
              <a:buChar char="›"/>
            </a:pPr>
            <a:r>
              <a:rPr lang="en-US" altLang="el-GR" sz="2000" dirty="0" err="1"/>
              <a:t>Διοργάνωση</a:t>
            </a:r>
            <a:r>
              <a:rPr lang="en-US" altLang="el-GR" sz="2000" dirty="0"/>
              <a:t> special events</a:t>
            </a:r>
          </a:p>
          <a:p>
            <a:pPr eaLnBrk="1" hangingPunct="1">
              <a:lnSpc>
                <a:spcPct val="85000"/>
              </a:lnSpc>
              <a:buFontTx/>
              <a:buNone/>
            </a:pPr>
            <a:r>
              <a:rPr lang="el-GR" altLang="el-GR" sz="2000" i="1" dirty="0"/>
              <a:t>	Βραβεία</a:t>
            </a:r>
          </a:p>
          <a:p>
            <a:pPr eaLnBrk="1" hangingPunct="1">
              <a:lnSpc>
                <a:spcPct val="85000"/>
              </a:lnSpc>
              <a:buFontTx/>
              <a:buNone/>
            </a:pPr>
            <a:r>
              <a:rPr lang="el-GR" altLang="el-GR" sz="2000" i="1" dirty="0"/>
              <a:t>	Δώρα</a:t>
            </a:r>
          </a:p>
          <a:p>
            <a:pPr eaLnBrk="1" hangingPunct="1">
              <a:lnSpc>
                <a:spcPct val="85000"/>
              </a:lnSpc>
              <a:buFontTx/>
              <a:buNone/>
            </a:pPr>
            <a:r>
              <a:rPr lang="el-GR" altLang="el-GR" sz="2000" i="1" dirty="0"/>
              <a:t>	Κουπόνια</a:t>
            </a:r>
          </a:p>
          <a:p>
            <a:pPr eaLnBrk="1" hangingPunct="1">
              <a:lnSpc>
                <a:spcPct val="85000"/>
              </a:lnSpc>
              <a:buFontTx/>
              <a:buNone/>
            </a:pPr>
            <a:r>
              <a:rPr lang="el-GR" altLang="el-GR" sz="2000" i="1" dirty="0"/>
              <a:t>	Κληρώσεις</a:t>
            </a:r>
            <a:endParaRPr lang="el-GR" altLang="el-GR" sz="2000" dirty="0"/>
          </a:p>
        </p:txBody>
      </p:sp>
    </p:spTree>
    <p:extLst>
      <p:ext uri="{BB962C8B-B14F-4D97-AF65-F5344CB8AC3E}">
        <p14:creationId xmlns:p14="http://schemas.microsoft.com/office/powerpoint/2010/main" val="381563507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l-GR" b="0"/>
              <a:t>Η επικοινωνία στην Εθνική Τράπεζα της Ελλάδος</a:t>
            </a:r>
          </a:p>
        </p:txBody>
      </p:sp>
      <p:sp>
        <p:nvSpPr>
          <p:cNvPr id="35843" name="AutoShape 2"/>
          <p:cNvSpPr>
            <a:spLocks noGrp="1" noChangeArrowheads="1"/>
          </p:cNvSpPr>
          <p:nvPr>
            <p:ph type="title"/>
          </p:nvPr>
        </p:nvSpPr>
        <p:spPr>
          <a:xfrm>
            <a:off x="1187450" y="188640"/>
            <a:ext cx="7272982" cy="936104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l-GR" altLang="el-GR" sz="2800" b="0" dirty="0"/>
              <a:t>Β.  </a:t>
            </a:r>
            <a:r>
              <a:rPr lang="el-GR" altLang="el-GR" sz="2800" b="0" u="sng" dirty="0"/>
              <a:t>ΑΝΕΠΙΣΗΜΗ</a:t>
            </a:r>
            <a:r>
              <a:rPr lang="el-GR" altLang="el-GR" sz="2800" b="0" dirty="0"/>
              <a:t>  ΕΞΩΕΠΙΧΕΙΡΗΣΙΑΚΗ  ΕΠΙΚΟΙΝΩΝΙΑ</a:t>
            </a:r>
          </a:p>
        </p:txBody>
      </p:sp>
      <p:sp>
        <p:nvSpPr>
          <p:cNvPr id="3584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51520" y="1628800"/>
            <a:ext cx="8352928" cy="4314800"/>
          </a:xfrm>
        </p:spPr>
        <p:txBody>
          <a:bodyPr/>
          <a:lstStyle/>
          <a:p>
            <a:pPr marL="377825" indent="-377825" eaLnBrk="1" hangingPunct="1">
              <a:lnSpc>
                <a:spcPct val="200000"/>
              </a:lnSpc>
              <a:buFontTx/>
              <a:buChar char="›"/>
            </a:pPr>
            <a:r>
              <a:rPr lang="el-GR" altLang="el-GR" dirty="0"/>
              <a:t>Επισκέψεις Διοικητή σε Κατ/τα</a:t>
            </a:r>
          </a:p>
          <a:p>
            <a:pPr marL="377825" indent="-377825" eaLnBrk="1" hangingPunct="1">
              <a:lnSpc>
                <a:spcPct val="200000"/>
              </a:lnSpc>
              <a:buFontTx/>
              <a:buChar char="›"/>
            </a:pPr>
            <a:r>
              <a:rPr lang="el-GR" altLang="el-GR" dirty="0"/>
              <a:t>Παράπονα πελατείας</a:t>
            </a:r>
          </a:p>
          <a:p>
            <a:pPr marL="377825" indent="-377825" eaLnBrk="1" hangingPunct="1">
              <a:lnSpc>
                <a:spcPct val="200000"/>
              </a:lnSpc>
              <a:buFontTx/>
              <a:buChar char="›"/>
            </a:pPr>
            <a:r>
              <a:rPr lang="en-US" altLang="el-GR" dirty="0"/>
              <a:t>Mystery shopping</a:t>
            </a:r>
          </a:p>
          <a:p>
            <a:pPr marL="377825" indent="-377825" eaLnBrk="1" hangingPunct="1">
              <a:lnSpc>
                <a:spcPct val="200000"/>
              </a:lnSpc>
              <a:buFontTx/>
              <a:buChar char="›"/>
            </a:pPr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192804099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AutoShape 2"/>
          <p:cNvSpPr>
            <a:spLocks noGrp="1" noChangeArrowheads="1"/>
          </p:cNvSpPr>
          <p:nvPr>
            <p:ph type="title"/>
          </p:nvPr>
        </p:nvSpPr>
        <p:spPr>
          <a:xfrm>
            <a:off x="539552" y="-747464"/>
            <a:ext cx="8243887" cy="1716360"/>
          </a:xfrm>
        </p:spPr>
        <p:txBody>
          <a:bodyPr/>
          <a:lstStyle/>
          <a:p>
            <a:pPr eaLnBrk="1" hangingPunct="1"/>
            <a:r>
              <a:rPr lang="el-GR" altLang="el-GR" sz="3200" b="0" dirty="0"/>
              <a:t>Γ. ΜΗ  ΛΕΚΤΙΚΗ ΕΠΙΚΟΙΝΩΝΙΑ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71550" y="2492375"/>
            <a:ext cx="3448050" cy="374491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Char char="›"/>
            </a:pPr>
            <a:r>
              <a:rPr lang="el-GR" altLang="el-GR" sz="2000"/>
              <a:t>Εταιρική Ταυτότητα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l-GR" altLang="el-GR" sz="2000" i="1"/>
              <a:t>	Σήμα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l-GR" altLang="el-GR" sz="2000" i="1"/>
              <a:t>	Χρώμα</a:t>
            </a:r>
            <a:endParaRPr lang="el-GR" altLang="el-GR" sz="2000"/>
          </a:p>
          <a:p>
            <a:pPr eaLnBrk="1" hangingPunct="1">
              <a:lnSpc>
                <a:spcPct val="90000"/>
              </a:lnSpc>
              <a:buFontTx/>
              <a:buChar char="›"/>
            </a:pPr>
            <a:r>
              <a:rPr lang="el-GR" altLang="el-GR" sz="2000"/>
              <a:t>Εμφάνιση Καταστημάτων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l-GR" altLang="el-GR" sz="2000" i="1"/>
              <a:t>	Εσωτερική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l-GR" altLang="el-GR" sz="2000" i="1"/>
              <a:t>	Εξωτερική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l-GR" altLang="el-GR" sz="200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400">
                <a:sym typeface="Symbol" pitchFamily="18" charset="2"/>
              </a:rPr>
              <a:t> </a:t>
            </a:r>
            <a:r>
              <a:rPr lang="en-US" altLang="el-GR" sz="2400"/>
              <a:t>IMAGE / PROFILE  E.T.E.</a:t>
            </a:r>
            <a:endParaRPr lang="el-GR" altLang="el-GR" sz="2000"/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267200" y="2420888"/>
            <a:ext cx="4538663" cy="2684512"/>
          </a:xfrm>
        </p:spPr>
        <p:txBody>
          <a:bodyPr/>
          <a:lstStyle/>
          <a:p>
            <a:pPr eaLnBrk="1" hangingPunct="1">
              <a:buFontTx/>
              <a:buChar char="›"/>
            </a:pPr>
            <a:r>
              <a:rPr lang="el-GR" altLang="el-GR" sz="2000" dirty="0"/>
              <a:t>Διάταξη γραφείων</a:t>
            </a:r>
          </a:p>
          <a:p>
            <a:pPr eaLnBrk="1" hangingPunct="1">
              <a:buFontTx/>
              <a:buChar char="›"/>
            </a:pPr>
            <a:r>
              <a:rPr lang="el-GR" altLang="el-GR" sz="2000" dirty="0"/>
              <a:t>«Μάσκα» εργασίας / Συμπεριφορά</a:t>
            </a:r>
          </a:p>
          <a:p>
            <a:pPr eaLnBrk="1" hangingPunct="1">
              <a:buFontTx/>
              <a:buChar char="›"/>
            </a:pPr>
            <a:r>
              <a:rPr lang="el-GR" altLang="el-GR" sz="2000" dirty="0"/>
              <a:t>Ντύσιμο υπαλλήλων</a:t>
            </a:r>
          </a:p>
        </p:txBody>
      </p:sp>
      <p:graphicFrame>
        <p:nvGraphicFramePr>
          <p:cNvPr id="36869" name="Object 5"/>
          <p:cNvGraphicFramePr>
            <a:graphicFrameLocks noChangeAspect="1"/>
          </p:cNvGraphicFramePr>
          <p:nvPr/>
        </p:nvGraphicFramePr>
        <p:xfrm>
          <a:off x="6332538" y="3657600"/>
          <a:ext cx="2044700" cy="266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Έγγραφο " r:id="rId2" imgW="2578608" imgH="3456432" progId="Word.Document.8">
                  <p:embed/>
                </p:oleObj>
              </mc:Choice>
              <mc:Fallback>
                <p:oleObj name="Έγγραφο " r:id="rId2" imgW="2578608" imgH="3456432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32538" y="3657600"/>
                        <a:ext cx="2044700" cy="2667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99427828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AutoShape 2"/>
          <p:cNvSpPr>
            <a:spLocks noGrp="1" noChangeArrowheads="1"/>
          </p:cNvSpPr>
          <p:nvPr>
            <p:ph type="title"/>
          </p:nvPr>
        </p:nvSpPr>
        <p:spPr>
          <a:xfrm>
            <a:off x="900113" y="332656"/>
            <a:ext cx="7862887" cy="648072"/>
          </a:xfrm>
        </p:spPr>
        <p:txBody>
          <a:bodyPr/>
          <a:lstStyle/>
          <a:p>
            <a:pPr eaLnBrk="1" hangingPunct="1"/>
            <a:r>
              <a:rPr lang="el-GR" altLang="el-GR" b="0" u="sng" dirty="0"/>
              <a:t>Προφορική Επικοινωνία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1916833"/>
            <a:ext cx="7848351" cy="4407768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2600" b="1" u="sng" dirty="0"/>
              <a:t>Στάδια τηλεφωνικής επικοινωνίας:</a:t>
            </a:r>
            <a:endParaRPr lang="el-GR" altLang="el-GR" sz="2600" b="1" dirty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2600" b="1" dirty="0"/>
              <a:t>1.	Προφορική Χειραψία</a:t>
            </a:r>
          </a:p>
          <a:p>
            <a:pPr lvl="1" eaLnBrk="1" hangingPunct="1">
              <a:lnSpc>
                <a:spcPct val="80000"/>
              </a:lnSpc>
            </a:pPr>
            <a:r>
              <a:rPr lang="el-GR" altLang="el-GR" sz="2200" b="1" dirty="0"/>
              <a:t>Συστάσεις</a:t>
            </a:r>
          </a:p>
          <a:p>
            <a:pPr lvl="1" eaLnBrk="1" hangingPunct="1">
              <a:lnSpc>
                <a:spcPct val="80000"/>
              </a:lnSpc>
            </a:pPr>
            <a:r>
              <a:rPr lang="el-GR" altLang="el-GR" sz="2200" b="1" dirty="0"/>
              <a:t>Εξασφάλιση καταλληλότητας προσώπου / χρόνου επικοινωνίας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2600" b="1" dirty="0"/>
              <a:t>2.Λήψη Μηνύματος</a:t>
            </a:r>
          </a:p>
          <a:p>
            <a:pPr lvl="1" eaLnBrk="1" hangingPunct="1">
              <a:lnSpc>
                <a:spcPct val="80000"/>
              </a:lnSpc>
            </a:pPr>
            <a:r>
              <a:rPr lang="el-GR" altLang="el-GR" sz="2200" b="1" dirty="0"/>
              <a:t>Κατευθύνω τη συζήτηση</a:t>
            </a:r>
          </a:p>
          <a:p>
            <a:pPr lvl="1" eaLnBrk="1" hangingPunct="1">
              <a:lnSpc>
                <a:spcPct val="80000"/>
              </a:lnSpc>
            </a:pPr>
            <a:r>
              <a:rPr lang="el-GR" altLang="el-GR" sz="2200" b="1" dirty="0"/>
              <a:t>Θέτω ανοιχτές / κλειστές ερωτήσεις</a:t>
            </a:r>
          </a:p>
          <a:p>
            <a:pPr lvl="1" eaLnBrk="1" hangingPunct="1">
              <a:lnSpc>
                <a:spcPct val="80000"/>
              </a:lnSpc>
            </a:pPr>
            <a:r>
              <a:rPr lang="el-GR" altLang="el-GR" sz="2200" b="1" dirty="0"/>
              <a:t>Γράφω / επαναλαμβάνω το μήνυμα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2600" b="1" dirty="0"/>
              <a:t>3.Θετική Κατάληξη</a:t>
            </a:r>
          </a:p>
          <a:p>
            <a:pPr lvl="1" eaLnBrk="1" hangingPunct="1">
              <a:lnSpc>
                <a:spcPct val="80000"/>
              </a:lnSpc>
            </a:pPr>
            <a:r>
              <a:rPr lang="el-GR" altLang="el-GR" sz="2200" b="1" dirty="0"/>
              <a:t>Πληροφόρηση</a:t>
            </a:r>
          </a:p>
          <a:p>
            <a:pPr lvl="1" eaLnBrk="1" hangingPunct="1">
              <a:lnSpc>
                <a:spcPct val="80000"/>
              </a:lnSpc>
            </a:pPr>
            <a:r>
              <a:rPr lang="el-GR" altLang="el-GR" sz="2200" b="1" dirty="0"/>
              <a:t>Ενέργειες </a:t>
            </a:r>
          </a:p>
        </p:txBody>
      </p:sp>
    </p:spTree>
    <p:extLst>
      <p:ext uri="{BB962C8B-B14F-4D97-AF65-F5344CB8AC3E}">
        <p14:creationId xmlns:p14="http://schemas.microsoft.com/office/powerpoint/2010/main" val="2405003017"/>
      </p:ext>
    </p:extLst>
  </p:cSld>
  <p:clrMapOvr>
    <a:masterClrMapping/>
  </p:clrMapOvr>
  <p:transition advTm="1000"/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AutoShape 2"/>
          <p:cNvSpPr>
            <a:spLocks noGrp="1" noChangeArrowheads="1"/>
          </p:cNvSpPr>
          <p:nvPr>
            <p:ph type="title"/>
          </p:nvPr>
        </p:nvSpPr>
        <p:spPr>
          <a:xfrm>
            <a:off x="899592" y="260648"/>
            <a:ext cx="7772400" cy="738188"/>
          </a:xfrm>
        </p:spPr>
        <p:txBody>
          <a:bodyPr/>
          <a:lstStyle/>
          <a:p>
            <a:pPr eaLnBrk="1" hangingPunct="1"/>
            <a:r>
              <a:rPr lang="el-GR" altLang="el-GR" u="sng" dirty="0"/>
              <a:t>Προφορική Επικοινωνία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00809"/>
            <a:ext cx="7772400" cy="4699992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2400" b="1" u="sng" dirty="0"/>
              <a:t>Στάδια Προφορικής Παρουσίασης:</a:t>
            </a:r>
            <a:endParaRPr lang="el-GR" altLang="el-GR" sz="2400" b="1" dirty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2400" b="1" dirty="0"/>
              <a:t>1.	Εισαγωγή</a:t>
            </a:r>
          </a:p>
          <a:p>
            <a:pPr lvl="1" eaLnBrk="1" hangingPunct="1">
              <a:lnSpc>
                <a:spcPct val="80000"/>
              </a:lnSpc>
            </a:pPr>
            <a:r>
              <a:rPr lang="el-GR" altLang="el-GR" sz="2000" b="1" dirty="0"/>
              <a:t>μάθετέ την απέξω !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2400" b="1" dirty="0"/>
              <a:t>2.Δομή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l-GR" sz="2000" b="1" dirty="0"/>
              <a:t>Preface</a:t>
            </a:r>
            <a:r>
              <a:rPr lang="el-GR" altLang="el-GR" sz="2000" b="1" dirty="0"/>
              <a:t>         </a:t>
            </a:r>
            <a:r>
              <a:rPr lang="en-US" altLang="el-GR" sz="2000" b="1" dirty="0"/>
              <a:t> -</a:t>
            </a:r>
            <a:r>
              <a:rPr lang="el-GR" altLang="el-GR" sz="2000" b="1" dirty="0"/>
              <a:t> Πρόλογος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l-GR" sz="2000" b="1" dirty="0"/>
              <a:t>Position</a:t>
            </a:r>
            <a:r>
              <a:rPr lang="el-GR" altLang="el-GR" sz="2000" b="1" dirty="0"/>
              <a:t>         - Παρούσα κατάσταση</a:t>
            </a:r>
            <a:endParaRPr lang="en-US" altLang="el-GR" sz="2000" b="1" dirty="0"/>
          </a:p>
          <a:p>
            <a:pPr lvl="1" eaLnBrk="1" hangingPunct="1">
              <a:lnSpc>
                <a:spcPct val="80000"/>
              </a:lnSpc>
            </a:pPr>
            <a:r>
              <a:rPr lang="en-US" altLang="el-GR" sz="2000" b="1" dirty="0"/>
              <a:t>Problem </a:t>
            </a:r>
            <a:r>
              <a:rPr lang="el-GR" altLang="el-GR" sz="2000" b="1" dirty="0"/>
              <a:t>        </a:t>
            </a:r>
            <a:r>
              <a:rPr lang="en-US" altLang="el-GR" sz="2000" b="1" dirty="0"/>
              <a:t>-</a:t>
            </a:r>
            <a:r>
              <a:rPr lang="el-GR" altLang="el-GR" sz="2000" b="1" dirty="0"/>
              <a:t> Πρόβλημα</a:t>
            </a:r>
            <a:endParaRPr lang="en-US" altLang="el-GR" sz="2000" b="1" dirty="0"/>
          </a:p>
          <a:p>
            <a:pPr lvl="1" eaLnBrk="1" hangingPunct="1">
              <a:lnSpc>
                <a:spcPct val="80000"/>
              </a:lnSpc>
            </a:pPr>
            <a:r>
              <a:rPr lang="en-US" altLang="el-GR" sz="2000" b="1" dirty="0"/>
              <a:t>Possibilities </a:t>
            </a:r>
            <a:r>
              <a:rPr lang="el-GR" altLang="el-GR" sz="2000" b="1" dirty="0"/>
              <a:t>  - Πιθανές λύσεις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l-GR" sz="2000" b="1" dirty="0"/>
              <a:t>Proposal</a:t>
            </a:r>
            <a:r>
              <a:rPr lang="el-GR" altLang="el-GR" sz="2000" b="1" dirty="0"/>
              <a:t>       </a:t>
            </a:r>
            <a:r>
              <a:rPr lang="en-US" altLang="el-GR" sz="2000" b="1" dirty="0"/>
              <a:t> </a:t>
            </a:r>
            <a:r>
              <a:rPr lang="el-GR" altLang="el-GR" sz="2000" b="1" dirty="0"/>
              <a:t> </a:t>
            </a:r>
            <a:r>
              <a:rPr lang="en-US" altLang="el-GR" sz="2000" b="1" dirty="0"/>
              <a:t>- </a:t>
            </a:r>
            <a:r>
              <a:rPr lang="el-GR" altLang="el-GR" sz="2000" b="1" dirty="0"/>
              <a:t>Πρόταση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l-GR" sz="2000" b="1" dirty="0"/>
              <a:t>Postscript</a:t>
            </a:r>
            <a:r>
              <a:rPr lang="el-GR" altLang="el-GR" sz="2000" b="1" dirty="0"/>
              <a:t>       - Επίλογος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2400" b="1" dirty="0"/>
              <a:t>3.Παραγραφοποίηση</a:t>
            </a:r>
          </a:p>
          <a:p>
            <a:pPr lvl="1" eaLnBrk="1" hangingPunct="1">
              <a:lnSpc>
                <a:spcPct val="80000"/>
              </a:lnSpc>
            </a:pPr>
            <a:r>
              <a:rPr lang="el-GR" altLang="el-GR" sz="2000" b="1" dirty="0"/>
              <a:t>Υπενθυμίζω τα λεχθέντα</a:t>
            </a:r>
          </a:p>
          <a:p>
            <a:pPr lvl="1" eaLnBrk="1" hangingPunct="1">
              <a:lnSpc>
                <a:spcPct val="80000"/>
              </a:lnSpc>
            </a:pPr>
            <a:r>
              <a:rPr lang="el-GR" altLang="el-GR" sz="2000" b="1" dirty="0"/>
              <a:t>Εισάγω το επόμενο θέμα</a:t>
            </a:r>
          </a:p>
        </p:txBody>
      </p:sp>
    </p:spTree>
    <p:extLst>
      <p:ext uri="{BB962C8B-B14F-4D97-AF65-F5344CB8AC3E}">
        <p14:creationId xmlns:p14="http://schemas.microsoft.com/office/powerpoint/2010/main" val="3982055921"/>
      </p:ext>
    </p:extLst>
  </p:cSld>
  <p:clrMapOvr>
    <a:masterClrMapping/>
  </p:clrMapOvr>
  <p:transition advTm="1000"/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AutoShape 2"/>
          <p:cNvSpPr>
            <a:spLocks noGrp="1" noChangeArrowheads="1"/>
          </p:cNvSpPr>
          <p:nvPr>
            <p:ph type="title"/>
          </p:nvPr>
        </p:nvSpPr>
        <p:spPr>
          <a:xfrm>
            <a:off x="990600" y="228600"/>
            <a:ext cx="7772400" cy="824136"/>
          </a:xfrm>
        </p:spPr>
        <p:txBody>
          <a:bodyPr/>
          <a:lstStyle/>
          <a:p>
            <a:pPr eaLnBrk="1" hangingPunct="1"/>
            <a:r>
              <a:rPr lang="el-GR" altLang="el-GR" b="0" u="sng" dirty="0"/>
              <a:t>Προφορική Επικοινωνία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9592" y="1772816"/>
            <a:ext cx="7693025" cy="4105275"/>
          </a:xfrm>
        </p:spPr>
        <p:txBody>
          <a:bodyPr/>
          <a:lstStyle/>
          <a:p>
            <a:pPr eaLnBrk="1" hangingPunct="1">
              <a:lnSpc>
                <a:spcPct val="135000"/>
              </a:lnSpc>
              <a:buFont typeface="Wingdings" pitchFamily="2" charset="2"/>
              <a:buNone/>
            </a:pPr>
            <a:r>
              <a:rPr lang="el-GR" altLang="el-GR" u="sng" dirty="0"/>
              <a:t>Τεχνική Προφορικής Παρουσίασης:</a:t>
            </a:r>
          </a:p>
          <a:p>
            <a:pPr eaLnBrk="1" hangingPunct="1">
              <a:lnSpc>
                <a:spcPct val="135000"/>
              </a:lnSpc>
              <a:buFont typeface="Wingdings" pitchFamily="2" charset="2"/>
              <a:buNone/>
            </a:pPr>
            <a:endParaRPr lang="el-GR" altLang="el-GR" sz="800" b="1" dirty="0"/>
          </a:p>
          <a:p>
            <a:pPr eaLnBrk="1" hangingPunct="1">
              <a:lnSpc>
                <a:spcPct val="135000"/>
              </a:lnSpc>
              <a:buFont typeface="Symbol" pitchFamily="18" charset="2"/>
              <a:buChar char="·"/>
            </a:pPr>
            <a:r>
              <a:rPr lang="el-GR" altLang="el-GR" dirty="0"/>
              <a:t>Εκφώνηση</a:t>
            </a:r>
          </a:p>
          <a:p>
            <a:pPr eaLnBrk="1" hangingPunct="1">
              <a:lnSpc>
                <a:spcPct val="135000"/>
              </a:lnSpc>
              <a:buFont typeface="Symbol" pitchFamily="18" charset="2"/>
              <a:buChar char="·"/>
            </a:pPr>
            <a:r>
              <a:rPr lang="el-GR" altLang="el-GR" dirty="0"/>
              <a:t>Γλώσσα</a:t>
            </a:r>
          </a:p>
          <a:p>
            <a:pPr eaLnBrk="1" hangingPunct="1">
              <a:lnSpc>
                <a:spcPct val="135000"/>
              </a:lnSpc>
              <a:buFont typeface="Symbol" pitchFamily="18" charset="2"/>
              <a:buChar char="·"/>
            </a:pPr>
            <a:r>
              <a:rPr lang="el-GR" altLang="el-GR" dirty="0"/>
              <a:t>Οπτικά βοηθήματα</a:t>
            </a:r>
          </a:p>
          <a:p>
            <a:pPr eaLnBrk="1" hangingPunct="1">
              <a:lnSpc>
                <a:spcPct val="135000"/>
              </a:lnSpc>
              <a:buFont typeface="Symbol" pitchFamily="18" charset="2"/>
              <a:buChar char="·"/>
            </a:pPr>
            <a:r>
              <a:rPr lang="el-GR" altLang="el-GR" dirty="0"/>
              <a:t>Περίληψη και Ερωτήσεις</a:t>
            </a:r>
          </a:p>
          <a:p>
            <a:pPr eaLnBrk="1" hangingPunct="1">
              <a:lnSpc>
                <a:spcPct val="135000"/>
              </a:lnSpc>
              <a:buFont typeface="Symbol" pitchFamily="18" charset="2"/>
              <a:buChar char="·"/>
            </a:pPr>
            <a:r>
              <a:rPr lang="el-GR" altLang="el-GR" dirty="0"/>
              <a:t>Μετά την παρουσίαση ……</a:t>
            </a:r>
          </a:p>
        </p:txBody>
      </p:sp>
    </p:spTree>
    <p:extLst>
      <p:ext uri="{BB962C8B-B14F-4D97-AF65-F5344CB8AC3E}">
        <p14:creationId xmlns:p14="http://schemas.microsoft.com/office/powerpoint/2010/main" val="3127718889"/>
      </p:ext>
    </p:extLst>
  </p:cSld>
  <p:clrMapOvr>
    <a:masterClrMapping/>
  </p:clrMapOvr>
  <p:transition advTm="1000"/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AutoShape 2"/>
          <p:cNvSpPr>
            <a:spLocks noGrp="1" noChangeArrowheads="1"/>
          </p:cNvSpPr>
          <p:nvPr>
            <p:ph type="title"/>
          </p:nvPr>
        </p:nvSpPr>
        <p:spPr>
          <a:xfrm>
            <a:off x="990600" y="260648"/>
            <a:ext cx="7772400" cy="720080"/>
          </a:xfrm>
        </p:spPr>
        <p:txBody>
          <a:bodyPr/>
          <a:lstStyle/>
          <a:p>
            <a:pPr eaLnBrk="1" hangingPunct="1"/>
            <a:r>
              <a:rPr lang="el-GR" altLang="el-GR" b="0" u="sng" dirty="0"/>
              <a:t>Γραπτή Επικοινωνία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1752" y="1628800"/>
            <a:ext cx="8503920" cy="4470248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2400" b="1" u="sng" dirty="0"/>
              <a:t>Εμπορική Αλληλογραφία: Δομή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l-GR" altLang="el-GR" sz="1800" b="1" dirty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l-GR" sz="4000" b="1" dirty="0">
                <a:solidFill>
                  <a:srgbClr val="FC0128"/>
                </a:solidFill>
              </a:rPr>
              <a:t>S</a:t>
            </a:r>
            <a:r>
              <a:rPr lang="el-GR" altLang="el-GR" sz="4000" b="1" dirty="0">
                <a:solidFill>
                  <a:srgbClr val="FC0128"/>
                </a:solidFill>
              </a:rPr>
              <a:t> </a:t>
            </a:r>
            <a:r>
              <a:rPr lang="en-US" altLang="el-GR" sz="2400" b="1" dirty="0" err="1"/>
              <a:t>ituation</a:t>
            </a:r>
            <a:r>
              <a:rPr lang="en-US" altLang="el-GR" sz="2400" b="1" dirty="0"/>
              <a:t> -</a:t>
            </a:r>
            <a:r>
              <a:rPr lang="el-GR" altLang="el-GR" sz="2400" b="1" dirty="0"/>
              <a:t> Υφιστάμενη κατάσταση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l-GR" sz="4000" b="1" dirty="0">
                <a:solidFill>
                  <a:srgbClr val="FC0128"/>
                </a:solidFill>
              </a:rPr>
              <a:t>C</a:t>
            </a:r>
            <a:r>
              <a:rPr lang="el-GR" altLang="el-GR" sz="4000" b="1" dirty="0">
                <a:solidFill>
                  <a:srgbClr val="FC0128"/>
                </a:solidFill>
              </a:rPr>
              <a:t> </a:t>
            </a:r>
            <a:r>
              <a:rPr lang="en-US" altLang="el-GR" sz="2400" b="1" dirty="0" err="1"/>
              <a:t>omplication</a:t>
            </a:r>
            <a:r>
              <a:rPr lang="en-US" altLang="el-GR" sz="2400" b="1" dirty="0"/>
              <a:t> -</a:t>
            </a:r>
            <a:r>
              <a:rPr lang="el-GR" altLang="el-GR" sz="2400" b="1" dirty="0"/>
              <a:t> Επιπλοκή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l-GR" sz="4000" b="1" dirty="0">
                <a:solidFill>
                  <a:srgbClr val="FC0128"/>
                </a:solidFill>
              </a:rPr>
              <a:t>R</a:t>
            </a:r>
            <a:r>
              <a:rPr lang="el-GR" altLang="el-GR" sz="4000" b="1" dirty="0">
                <a:solidFill>
                  <a:srgbClr val="FC0128"/>
                </a:solidFill>
              </a:rPr>
              <a:t> </a:t>
            </a:r>
            <a:r>
              <a:rPr lang="en-US" altLang="el-GR" sz="2400" b="1" dirty="0" err="1"/>
              <a:t>esolution</a:t>
            </a:r>
            <a:r>
              <a:rPr lang="en-US" altLang="el-GR" sz="2400" b="1" dirty="0"/>
              <a:t> -</a:t>
            </a:r>
            <a:r>
              <a:rPr lang="el-GR" altLang="el-GR" sz="2400" b="1" dirty="0"/>
              <a:t> Λύση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l-GR" sz="4400" b="1" dirty="0">
                <a:solidFill>
                  <a:srgbClr val="FC0128"/>
                </a:solidFill>
              </a:rPr>
              <a:t>A</a:t>
            </a:r>
            <a:r>
              <a:rPr lang="el-GR" altLang="el-GR" sz="4400" b="1" dirty="0">
                <a:solidFill>
                  <a:srgbClr val="FC0128"/>
                </a:solidFill>
              </a:rPr>
              <a:t> </a:t>
            </a:r>
            <a:r>
              <a:rPr lang="en-US" altLang="el-GR" sz="2400" b="1" dirty="0" err="1"/>
              <a:t>ction</a:t>
            </a:r>
            <a:r>
              <a:rPr lang="en-US" altLang="el-GR" sz="2400" b="1" dirty="0"/>
              <a:t> -</a:t>
            </a:r>
            <a:r>
              <a:rPr lang="el-GR" altLang="el-GR" sz="2400" b="1" dirty="0"/>
              <a:t> Δράση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l-GR" sz="4400" b="1" dirty="0">
                <a:solidFill>
                  <a:srgbClr val="FC0128"/>
                </a:solidFill>
              </a:rPr>
              <a:t>P</a:t>
            </a:r>
            <a:r>
              <a:rPr lang="el-GR" altLang="el-GR" sz="4400" b="1" dirty="0">
                <a:solidFill>
                  <a:srgbClr val="FC0128"/>
                </a:solidFill>
              </a:rPr>
              <a:t> </a:t>
            </a:r>
            <a:r>
              <a:rPr lang="en-US" altLang="el-GR" sz="2400" b="1" dirty="0" err="1"/>
              <a:t>oliteness</a:t>
            </a:r>
            <a:r>
              <a:rPr lang="el-GR" altLang="el-GR" sz="2400" b="1" dirty="0"/>
              <a:t> - Ευγένεια</a:t>
            </a:r>
          </a:p>
        </p:txBody>
      </p:sp>
    </p:spTree>
    <p:extLst>
      <p:ext uri="{BB962C8B-B14F-4D97-AF65-F5344CB8AC3E}">
        <p14:creationId xmlns:p14="http://schemas.microsoft.com/office/powerpoint/2010/main" val="2037738968"/>
      </p:ext>
    </p:extLst>
  </p:cSld>
  <p:clrMapOvr>
    <a:masterClrMapping/>
  </p:clrMapOvr>
  <p:transition advTm="1000"/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AutoShape 2"/>
          <p:cNvSpPr>
            <a:spLocks noGrp="1" noChangeArrowheads="1"/>
          </p:cNvSpPr>
          <p:nvPr>
            <p:ph type="title"/>
          </p:nvPr>
        </p:nvSpPr>
        <p:spPr>
          <a:xfrm>
            <a:off x="990600" y="228600"/>
            <a:ext cx="7772400" cy="824136"/>
          </a:xfrm>
        </p:spPr>
        <p:txBody>
          <a:bodyPr/>
          <a:lstStyle/>
          <a:p>
            <a:pPr eaLnBrk="1" hangingPunct="1"/>
            <a:r>
              <a:rPr lang="el-GR" altLang="el-GR" b="0" u="sng" dirty="0"/>
              <a:t>Γραπτή Επικοινωνία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16013" y="1844824"/>
            <a:ext cx="7342187" cy="3888432"/>
          </a:xfrm>
        </p:spPr>
        <p:txBody>
          <a:bodyPr/>
          <a:lstStyle/>
          <a:p>
            <a:pPr marL="762000" indent="-762000"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el-GR" altLang="el-GR" u="sng" dirty="0"/>
              <a:t>Στάδια συγγραφής κειμένου:</a:t>
            </a:r>
          </a:p>
          <a:p>
            <a:pPr marL="762000" indent="-762000" eaLnBrk="1" hangingPunct="1">
              <a:lnSpc>
                <a:spcPct val="150000"/>
              </a:lnSpc>
              <a:buFont typeface="Wingdings" pitchFamily="2" charset="2"/>
              <a:buNone/>
            </a:pPr>
            <a:endParaRPr lang="el-GR" altLang="el-GR" sz="1000" b="1" dirty="0"/>
          </a:p>
          <a:p>
            <a:pPr marL="762000" indent="-762000"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el-GR" altLang="el-GR" dirty="0"/>
              <a:t>1.	Προετοιμασία</a:t>
            </a:r>
          </a:p>
          <a:p>
            <a:pPr marL="762000" indent="-762000"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el-GR" altLang="el-GR" dirty="0"/>
              <a:t>2.	Εκτέλεση</a:t>
            </a:r>
          </a:p>
          <a:p>
            <a:pPr marL="762000" indent="-762000"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el-GR" altLang="el-GR" dirty="0"/>
              <a:t>3.	Τελειοποίηση</a:t>
            </a:r>
          </a:p>
        </p:txBody>
      </p:sp>
    </p:spTree>
    <p:extLst>
      <p:ext uri="{BB962C8B-B14F-4D97-AF65-F5344CB8AC3E}">
        <p14:creationId xmlns:p14="http://schemas.microsoft.com/office/powerpoint/2010/main" val="1851400323"/>
      </p:ext>
    </p:extLst>
  </p:cSld>
  <p:clrMapOvr>
    <a:masterClrMapping/>
  </p:clrMapOvr>
  <p:transition advTm="1000"/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AutoShape 2"/>
          <p:cNvSpPr>
            <a:spLocks noGrp="1" noChangeArrowheads="1"/>
          </p:cNvSpPr>
          <p:nvPr>
            <p:ph type="title"/>
          </p:nvPr>
        </p:nvSpPr>
        <p:spPr>
          <a:xfrm>
            <a:off x="990600" y="228600"/>
            <a:ext cx="7772400" cy="752128"/>
          </a:xfrm>
        </p:spPr>
        <p:txBody>
          <a:bodyPr/>
          <a:lstStyle/>
          <a:p>
            <a:pPr eaLnBrk="1" hangingPunct="1"/>
            <a:r>
              <a:rPr lang="el-GR" altLang="el-GR" b="0" u="sng" dirty="0"/>
              <a:t>Γραπτή Επικοινωνία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550" y="1772817"/>
            <a:ext cx="7486650" cy="3744416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el-GR" altLang="el-GR" sz="2400" b="1" u="sng" dirty="0"/>
              <a:t>Στάδια συγγραφής κειμένου: Προετοιμασία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None/>
            </a:pPr>
            <a:endParaRPr lang="el-GR" altLang="el-GR" sz="1200" b="1" dirty="0"/>
          </a:p>
          <a:p>
            <a:pPr eaLnBrk="1" hangingPunct="1">
              <a:lnSpc>
                <a:spcPct val="150000"/>
              </a:lnSpc>
              <a:buFont typeface="Symbol" pitchFamily="18" charset="2"/>
              <a:buChar char="·"/>
            </a:pPr>
            <a:r>
              <a:rPr lang="el-GR" altLang="el-GR" sz="2400" b="1" dirty="0"/>
              <a:t>Προεργασία</a:t>
            </a:r>
          </a:p>
          <a:p>
            <a:pPr eaLnBrk="1" hangingPunct="1">
              <a:lnSpc>
                <a:spcPct val="150000"/>
              </a:lnSpc>
              <a:buFont typeface="Symbol" pitchFamily="18" charset="2"/>
              <a:buChar char="·"/>
            </a:pPr>
            <a:r>
              <a:rPr lang="el-GR" altLang="el-GR" sz="2400" b="1" dirty="0"/>
              <a:t>Ταξινόμηση</a:t>
            </a:r>
          </a:p>
          <a:p>
            <a:pPr eaLnBrk="1" hangingPunct="1">
              <a:lnSpc>
                <a:spcPct val="150000"/>
              </a:lnSpc>
              <a:buFont typeface="Symbol" pitchFamily="18" charset="2"/>
              <a:buChar char="·"/>
            </a:pPr>
            <a:r>
              <a:rPr lang="el-GR" altLang="el-GR" sz="2400" b="1" dirty="0"/>
              <a:t>Παύση</a:t>
            </a:r>
          </a:p>
          <a:p>
            <a:pPr eaLnBrk="1" hangingPunct="1">
              <a:lnSpc>
                <a:spcPct val="150000"/>
              </a:lnSpc>
              <a:buFont typeface="Symbol" pitchFamily="18" charset="2"/>
              <a:buChar char="·"/>
            </a:pPr>
            <a:r>
              <a:rPr lang="el-GR" altLang="el-GR" sz="2400" b="1" dirty="0"/>
              <a:t>Δομή</a:t>
            </a:r>
          </a:p>
        </p:txBody>
      </p:sp>
    </p:spTree>
    <p:extLst>
      <p:ext uri="{BB962C8B-B14F-4D97-AF65-F5344CB8AC3E}">
        <p14:creationId xmlns:p14="http://schemas.microsoft.com/office/powerpoint/2010/main" val="2324989549"/>
      </p:ext>
    </p:extLst>
  </p:cSld>
  <p:clrMapOvr>
    <a:masterClrMapping/>
  </p:clrMapOvr>
  <p:transition advTm="100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oup 2"/>
          <p:cNvGrpSpPr>
            <a:grpSpLocks noChangeAspect="1"/>
          </p:cNvGrpSpPr>
          <p:nvPr/>
        </p:nvGrpSpPr>
        <p:grpSpPr bwMode="auto">
          <a:xfrm>
            <a:off x="755650" y="1916832"/>
            <a:ext cx="8064822" cy="4033118"/>
            <a:chOff x="1362" y="1272"/>
            <a:chExt cx="3885" cy="1152"/>
          </a:xfrm>
        </p:grpSpPr>
        <p:sp>
          <p:nvSpPr>
            <p:cNvPr id="13316" name="AutoShape 3"/>
            <p:cNvSpPr>
              <a:spLocks noChangeAspect="1" noChangeArrowheads="1" noTextEdit="1"/>
            </p:cNvSpPr>
            <p:nvPr/>
          </p:nvSpPr>
          <p:spPr bwMode="auto">
            <a:xfrm>
              <a:off x="1362" y="1272"/>
              <a:ext cx="3885" cy="11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cxnSp>
          <p:nvCxnSpPr>
            <p:cNvPr id="13317" name="_s29700"/>
            <p:cNvCxnSpPr>
              <a:cxnSpLocks noChangeShapeType="1"/>
              <a:stCxn id="13329" idx="0"/>
              <a:endCxn id="13325" idx="2"/>
            </p:cNvCxnSpPr>
            <p:nvPr/>
          </p:nvCxnSpPr>
          <p:spPr bwMode="auto">
            <a:xfrm rot="5400000" flipH="1">
              <a:off x="4491" y="1812"/>
              <a:ext cx="144" cy="504"/>
            </a:xfrm>
            <a:prstGeom prst="bentConnector3">
              <a:avLst>
                <a:gd name="adj1" fmla="val 33486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318" name="_s29701"/>
            <p:cNvCxnSpPr>
              <a:cxnSpLocks noChangeShapeType="1"/>
              <a:stCxn id="13328" idx="0"/>
              <a:endCxn id="13325" idx="2"/>
            </p:cNvCxnSpPr>
            <p:nvPr/>
          </p:nvCxnSpPr>
          <p:spPr bwMode="auto">
            <a:xfrm rot="-5400000">
              <a:off x="3988" y="1812"/>
              <a:ext cx="144" cy="503"/>
            </a:xfrm>
            <a:prstGeom prst="bentConnector3">
              <a:avLst>
                <a:gd name="adj1" fmla="val 33486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319" name="_s29702"/>
            <p:cNvCxnSpPr>
              <a:cxnSpLocks noChangeShapeType="1"/>
              <a:stCxn id="13327" idx="0"/>
              <a:endCxn id="13324" idx="2"/>
            </p:cNvCxnSpPr>
            <p:nvPr/>
          </p:nvCxnSpPr>
          <p:spPr bwMode="auto">
            <a:xfrm rot="5400000" flipH="1">
              <a:off x="2477" y="1812"/>
              <a:ext cx="144" cy="504"/>
            </a:xfrm>
            <a:prstGeom prst="bentConnector3">
              <a:avLst>
                <a:gd name="adj1" fmla="val 33486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320" name="_s29703"/>
            <p:cNvCxnSpPr>
              <a:cxnSpLocks noChangeShapeType="1"/>
              <a:stCxn id="13326" idx="0"/>
              <a:endCxn id="13324" idx="2"/>
            </p:cNvCxnSpPr>
            <p:nvPr/>
          </p:nvCxnSpPr>
          <p:spPr bwMode="auto">
            <a:xfrm rot="-5400000">
              <a:off x="1974" y="1812"/>
              <a:ext cx="144" cy="503"/>
            </a:xfrm>
            <a:prstGeom prst="bentConnector3">
              <a:avLst>
                <a:gd name="adj1" fmla="val 33486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321" name="_s29704"/>
            <p:cNvCxnSpPr>
              <a:cxnSpLocks noChangeShapeType="1"/>
              <a:stCxn id="13325" idx="0"/>
              <a:endCxn id="13323" idx="2"/>
            </p:cNvCxnSpPr>
            <p:nvPr/>
          </p:nvCxnSpPr>
          <p:spPr bwMode="auto">
            <a:xfrm rot="5400000" flipH="1">
              <a:off x="3736" y="1128"/>
              <a:ext cx="144" cy="1007"/>
            </a:xfrm>
            <a:prstGeom prst="bentConnector3">
              <a:avLst>
                <a:gd name="adj1" fmla="val 33333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322" name="_s29705"/>
            <p:cNvCxnSpPr>
              <a:cxnSpLocks noChangeShapeType="1"/>
              <a:stCxn id="13324" idx="0"/>
              <a:endCxn id="13323" idx="2"/>
            </p:cNvCxnSpPr>
            <p:nvPr/>
          </p:nvCxnSpPr>
          <p:spPr bwMode="auto">
            <a:xfrm rot="-5400000">
              <a:off x="2729" y="1128"/>
              <a:ext cx="144" cy="1007"/>
            </a:xfrm>
            <a:prstGeom prst="bentConnector3">
              <a:avLst>
                <a:gd name="adj1" fmla="val 33333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3323" name="_s29706"/>
            <p:cNvSpPr>
              <a:spLocks noChangeArrowheads="1"/>
            </p:cNvSpPr>
            <p:nvPr/>
          </p:nvSpPr>
          <p:spPr bwMode="auto">
            <a:xfrm>
              <a:off x="2872" y="1272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rgbClr val="FFFF99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/>
              <a:r>
                <a:rPr lang="el-GR" altLang="el-GR" sz="1500" b="1" dirty="0">
                  <a:latin typeface="Times New Roman" pitchFamily="18" charset="0"/>
                  <a:cs typeface="Arial" pitchFamily="34" charset="0"/>
                </a:rPr>
                <a:t>ΕΠΙΚΟΙΝΩΝΙΑ</a:t>
              </a:r>
              <a:endParaRPr lang="en-US" altLang="el-GR" sz="1500" b="1" dirty="0">
                <a:latin typeface="Times New Roman" pitchFamily="18" charset="0"/>
                <a:cs typeface="Arial" pitchFamily="34" charset="0"/>
              </a:endParaRPr>
            </a:p>
          </p:txBody>
        </p:sp>
        <p:sp>
          <p:nvSpPr>
            <p:cNvPr id="13324" name="_s29707"/>
            <p:cNvSpPr>
              <a:spLocks noChangeArrowheads="1"/>
            </p:cNvSpPr>
            <p:nvPr/>
          </p:nvSpPr>
          <p:spPr bwMode="auto">
            <a:xfrm>
              <a:off x="1865" y="1704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rgbClr val="FFFF99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/>
              <a:r>
                <a:rPr lang="el-GR" altLang="el-GR" sz="1500" b="1" dirty="0">
                  <a:latin typeface="Times New Roman" pitchFamily="18" charset="0"/>
                  <a:cs typeface="Arial" pitchFamily="34" charset="0"/>
                </a:rPr>
                <a:t>ΛΕΚΤΙΚΗ</a:t>
              </a:r>
            </a:p>
            <a:p>
              <a:pPr algn="ctr"/>
              <a:r>
                <a:rPr lang="el-GR" altLang="el-GR" sz="1500" b="1" dirty="0">
                  <a:latin typeface="Times New Roman" pitchFamily="18" charset="0"/>
                  <a:cs typeface="Arial" pitchFamily="34" charset="0"/>
                </a:rPr>
                <a:t>(</a:t>
              </a:r>
              <a:r>
                <a:rPr lang="el-GR" altLang="el-GR" sz="1500" b="1" dirty="0" err="1">
                  <a:latin typeface="Times New Roman" pitchFamily="18" charset="0"/>
                  <a:cs typeface="Arial" pitchFamily="34" charset="0"/>
                </a:rPr>
                <a:t>Παραγλώσσα</a:t>
              </a:r>
              <a:r>
                <a:rPr lang="el-GR" altLang="el-GR" sz="1500" b="1" dirty="0">
                  <a:latin typeface="Times New Roman" pitchFamily="18" charset="0"/>
                  <a:cs typeface="Arial" pitchFamily="34" charset="0"/>
                </a:rPr>
                <a:t>)</a:t>
              </a:r>
              <a:endParaRPr lang="en-US" altLang="el-GR" sz="1500" b="1" dirty="0">
                <a:latin typeface="Times New Roman" pitchFamily="18" charset="0"/>
                <a:cs typeface="Arial" pitchFamily="34" charset="0"/>
              </a:endParaRPr>
            </a:p>
          </p:txBody>
        </p:sp>
        <p:sp>
          <p:nvSpPr>
            <p:cNvPr id="13325" name="_s29708"/>
            <p:cNvSpPr>
              <a:spLocks noChangeArrowheads="1"/>
            </p:cNvSpPr>
            <p:nvPr/>
          </p:nvSpPr>
          <p:spPr bwMode="auto">
            <a:xfrm>
              <a:off x="3879" y="1704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rgbClr val="FFFF99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/>
              <a:r>
                <a:rPr lang="el-GR" altLang="el-GR" sz="1500" b="1" dirty="0">
                  <a:latin typeface="Times New Roman" pitchFamily="18" charset="0"/>
                  <a:cs typeface="Arial" pitchFamily="34" charset="0"/>
                </a:rPr>
                <a:t>ΕΞΩΛΕΚΤΙΚΗ</a:t>
              </a:r>
              <a:endParaRPr lang="en-US" altLang="el-GR" sz="1500" b="1" dirty="0">
                <a:latin typeface="Times New Roman" pitchFamily="18" charset="0"/>
                <a:cs typeface="Arial" pitchFamily="34" charset="0"/>
              </a:endParaRPr>
            </a:p>
          </p:txBody>
        </p:sp>
        <p:sp>
          <p:nvSpPr>
            <p:cNvPr id="13326" name="_s29709"/>
            <p:cNvSpPr>
              <a:spLocks noChangeArrowheads="1"/>
            </p:cNvSpPr>
            <p:nvPr/>
          </p:nvSpPr>
          <p:spPr bwMode="auto">
            <a:xfrm>
              <a:off x="1362" y="2136"/>
              <a:ext cx="863" cy="288"/>
            </a:xfrm>
            <a:prstGeom prst="roundRect">
              <a:avLst>
                <a:gd name="adj" fmla="val 16667"/>
              </a:avLst>
            </a:prstGeom>
            <a:solidFill>
              <a:srgbClr val="FFFF99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/>
              <a:r>
                <a:rPr lang="el-GR" altLang="el-GR" sz="1500" b="1" dirty="0">
                  <a:latin typeface="Times New Roman" pitchFamily="18" charset="0"/>
                  <a:cs typeface="Arial" pitchFamily="34" charset="0"/>
                </a:rPr>
                <a:t>ΠΡΟΦΟΡΙΚΟΣ</a:t>
              </a:r>
            </a:p>
            <a:p>
              <a:pPr algn="ctr"/>
              <a:r>
                <a:rPr lang="el-GR" altLang="el-GR" sz="1500" b="1" dirty="0">
                  <a:latin typeface="Times New Roman" pitchFamily="18" charset="0"/>
                  <a:cs typeface="Arial" pitchFamily="34" charset="0"/>
                </a:rPr>
                <a:t>ΛΟΓΟΣ</a:t>
              </a:r>
              <a:endParaRPr lang="en-US" altLang="el-GR" sz="1500" b="1" dirty="0">
                <a:latin typeface="Times New Roman" pitchFamily="18" charset="0"/>
                <a:cs typeface="Arial" pitchFamily="34" charset="0"/>
              </a:endParaRPr>
            </a:p>
          </p:txBody>
        </p:sp>
        <p:sp>
          <p:nvSpPr>
            <p:cNvPr id="13327" name="_s29710"/>
            <p:cNvSpPr>
              <a:spLocks noChangeArrowheads="1"/>
            </p:cNvSpPr>
            <p:nvPr/>
          </p:nvSpPr>
          <p:spPr bwMode="auto">
            <a:xfrm>
              <a:off x="2369" y="2136"/>
              <a:ext cx="863" cy="288"/>
            </a:xfrm>
            <a:prstGeom prst="roundRect">
              <a:avLst>
                <a:gd name="adj" fmla="val 16667"/>
              </a:avLst>
            </a:prstGeom>
            <a:solidFill>
              <a:srgbClr val="FFFF99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/>
              <a:r>
                <a:rPr lang="el-GR" altLang="el-GR" sz="1500" b="1" dirty="0">
                  <a:latin typeface="Times New Roman" pitchFamily="18" charset="0"/>
                  <a:cs typeface="Arial" pitchFamily="34" charset="0"/>
                </a:rPr>
                <a:t>ΓΡΑΠΤΟΣ ΛΟΓΟΣ</a:t>
              </a:r>
              <a:endParaRPr lang="en-US" altLang="el-GR" sz="1500" b="1" dirty="0">
                <a:latin typeface="Times New Roman" pitchFamily="18" charset="0"/>
                <a:cs typeface="Arial" pitchFamily="34" charset="0"/>
              </a:endParaRPr>
            </a:p>
          </p:txBody>
        </p:sp>
        <p:sp>
          <p:nvSpPr>
            <p:cNvPr id="13328" name="_s29711"/>
            <p:cNvSpPr>
              <a:spLocks noChangeArrowheads="1"/>
            </p:cNvSpPr>
            <p:nvPr/>
          </p:nvSpPr>
          <p:spPr bwMode="auto">
            <a:xfrm>
              <a:off x="3376" y="2136"/>
              <a:ext cx="863" cy="288"/>
            </a:xfrm>
            <a:prstGeom prst="roundRect">
              <a:avLst>
                <a:gd name="adj" fmla="val 16667"/>
              </a:avLst>
            </a:prstGeom>
            <a:solidFill>
              <a:srgbClr val="FFFF99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/>
              <a:r>
                <a:rPr lang="el-GR" altLang="el-GR" sz="1500" b="1" dirty="0">
                  <a:latin typeface="Times New Roman" pitchFamily="18" charset="0"/>
                  <a:cs typeface="Arial" pitchFamily="34" charset="0"/>
                </a:rPr>
                <a:t>ΕΙΚΟΝΕΣ –</a:t>
              </a:r>
            </a:p>
            <a:p>
              <a:pPr algn="ctr"/>
              <a:r>
                <a:rPr lang="el-GR" altLang="el-GR" sz="1500" b="1" dirty="0">
                  <a:latin typeface="Times New Roman" pitchFamily="18" charset="0"/>
                  <a:cs typeface="Arial" pitchFamily="34" charset="0"/>
                </a:rPr>
                <a:t>ΦΩΤΟΓΡΑΦΙΕΣ</a:t>
              </a:r>
              <a:endParaRPr lang="en-US" altLang="el-GR" sz="1500" b="1" dirty="0">
                <a:latin typeface="Times New Roman" pitchFamily="18" charset="0"/>
                <a:cs typeface="Arial" pitchFamily="34" charset="0"/>
              </a:endParaRPr>
            </a:p>
          </p:txBody>
        </p:sp>
        <p:sp>
          <p:nvSpPr>
            <p:cNvPr id="13329" name="_s29712"/>
            <p:cNvSpPr>
              <a:spLocks noChangeArrowheads="1"/>
            </p:cNvSpPr>
            <p:nvPr/>
          </p:nvSpPr>
          <p:spPr bwMode="auto">
            <a:xfrm>
              <a:off x="4383" y="2136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rgbClr val="FFFF99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/>
              <a:r>
                <a:rPr lang="el-GR" altLang="el-GR" sz="1500" b="1" dirty="0">
                  <a:latin typeface="Times New Roman" pitchFamily="18" charset="0"/>
                  <a:cs typeface="Arial" pitchFamily="34" charset="0"/>
                </a:rPr>
                <a:t>ΓΛΩΣΣΑ</a:t>
              </a:r>
              <a:endParaRPr lang="en-US" altLang="el-GR" sz="1500" b="1" dirty="0">
                <a:latin typeface="Times New Roman" pitchFamily="18" charset="0"/>
                <a:cs typeface="Arial" pitchFamily="34" charset="0"/>
              </a:endParaRPr>
            </a:p>
            <a:p>
              <a:pPr algn="ctr"/>
              <a:r>
                <a:rPr lang="el-GR" altLang="el-GR" sz="1500" b="1" dirty="0">
                  <a:latin typeface="Times New Roman" pitchFamily="18" charset="0"/>
                  <a:cs typeface="Arial" pitchFamily="34" charset="0"/>
                </a:rPr>
                <a:t>ΣΩΜΑΤΟΣ</a:t>
              </a:r>
              <a:endParaRPr lang="en-US" altLang="el-GR" sz="1500" b="1" dirty="0">
                <a:latin typeface="Times New Roman" pitchFamily="18" charset="0"/>
                <a:cs typeface="Arial" pitchFamily="34" charset="0"/>
              </a:endParaRPr>
            </a:p>
          </p:txBody>
        </p:sp>
      </p:grpSp>
      <p:sp>
        <p:nvSpPr>
          <p:cNvPr id="13315" name="Text Box 17"/>
          <p:cNvSpPr txBox="1">
            <a:spLocks noChangeArrowheads="1"/>
          </p:cNvSpPr>
          <p:nvPr/>
        </p:nvSpPr>
        <p:spPr bwMode="auto">
          <a:xfrm>
            <a:off x="2290756" y="804620"/>
            <a:ext cx="510980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l-GR" altLang="el-GR" sz="2400" b="1" u="sng" dirty="0"/>
              <a:t>Βασικές Αρχές Επικοινωνίας</a:t>
            </a:r>
            <a:r>
              <a:rPr lang="el-GR" altLang="el-GR" sz="2400" b="1" dirty="0"/>
              <a:t> </a:t>
            </a:r>
            <a:endParaRPr lang="en-US" altLang="el-GR" sz="2400" b="1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0979233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990600" y="228600"/>
            <a:ext cx="7772400" cy="752128"/>
          </a:xfrm>
        </p:spPr>
        <p:txBody>
          <a:bodyPr/>
          <a:lstStyle/>
          <a:p>
            <a:pPr eaLnBrk="1" hangingPunct="1"/>
            <a:r>
              <a:rPr lang="el-GR" altLang="el-GR" b="0" u="sng" dirty="0"/>
              <a:t>Γραπτή Επικοινωνία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72817"/>
            <a:ext cx="7772400" cy="4475584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el-GR" altLang="el-GR" u="sng" dirty="0"/>
              <a:t>Στάδια συγγραφής κειμένου: Εκτέλεση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None/>
            </a:pPr>
            <a:endParaRPr lang="el-GR" altLang="el-GR" sz="1600" b="1" dirty="0"/>
          </a:p>
          <a:p>
            <a:pPr eaLnBrk="1" hangingPunct="1">
              <a:lnSpc>
                <a:spcPct val="150000"/>
              </a:lnSpc>
              <a:buFont typeface="Symbol" pitchFamily="18" charset="2"/>
              <a:buChar char="·"/>
            </a:pPr>
            <a:r>
              <a:rPr lang="el-GR" altLang="el-GR" dirty="0"/>
              <a:t>Υποδείξεις Περιεχομένου</a:t>
            </a:r>
          </a:p>
          <a:p>
            <a:pPr eaLnBrk="1" hangingPunct="1">
              <a:lnSpc>
                <a:spcPct val="150000"/>
              </a:lnSpc>
              <a:buFont typeface="Symbol" pitchFamily="18" charset="2"/>
              <a:buChar char="·"/>
            </a:pPr>
            <a:r>
              <a:rPr lang="el-GR" altLang="el-GR" dirty="0"/>
              <a:t>Υποδείξεις Διατύπωσης</a:t>
            </a:r>
          </a:p>
          <a:p>
            <a:pPr eaLnBrk="1" hangingPunct="1">
              <a:lnSpc>
                <a:spcPct val="150000"/>
              </a:lnSpc>
              <a:buFont typeface="Symbol" pitchFamily="18" charset="2"/>
              <a:buChar char="·"/>
            </a:pPr>
            <a:r>
              <a:rPr lang="el-GR" altLang="el-GR" dirty="0"/>
              <a:t>Υποδείξεις Εμφάνισης</a:t>
            </a:r>
          </a:p>
        </p:txBody>
      </p:sp>
    </p:spTree>
    <p:extLst>
      <p:ext uri="{BB962C8B-B14F-4D97-AF65-F5344CB8AC3E}">
        <p14:creationId xmlns:p14="http://schemas.microsoft.com/office/powerpoint/2010/main" val="3357829525"/>
      </p:ext>
    </p:extLst>
  </p:cSld>
  <p:clrMapOvr>
    <a:masterClrMapping/>
  </p:clrMapOvr>
  <p:transition advTm="1000"/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AutoShape 2"/>
          <p:cNvSpPr>
            <a:spLocks noGrp="1" noChangeArrowheads="1"/>
          </p:cNvSpPr>
          <p:nvPr>
            <p:ph type="title"/>
          </p:nvPr>
        </p:nvSpPr>
        <p:spPr>
          <a:xfrm>
            <a:off x="990600" y="228600"/>
            <a:ext cx="7772400" cy="752128"/>
          </a:xfrm>
        </p:spPr>
        <p:txBody>
          <a:bodyPr/>
          <a:lstStyle/>
          <a:p>
            <a:pPr eaLnBrk="1" hangingPunct="1"/>
            <a:r>
              <a:rPr lang="el-GR" altLang="el-GR" b="0" u="sng" dirty="0"/>
              <a:t>Γραπτή Επικοινωνία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1772817"/>
            <a:ext cx="7558087" cy="4475584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el-GR" altLang="el-GR" u="sng" dirty="0"/>
              <a:t>Στάδια συγγραφής κειμένου: Τελειοποίηση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None/>
            </a:pPr>
            <a:endParaRPr lang="el-GR" altLang="el-GR" sz="1600" dirty="0"/>
          </a:p>
          <a:p>
            <a:pPr eaLnBrk="1" hangingPunct="1">
              <a:lnSpc>
                <a:spcPct val="150000"/>
              </a:lnSpc>
              <a:buFont typeface="Symbol" pitchFamily="18" charset="2"/>
              <a:buChar char="·"/>
            </a:pPr>
            <a:r>
              <a:rPr lang="el-GR" altLang="el-GR" dirty="0"/>
              <a:t>Παύση</a:t>
            </a:r>
          </a:p>
          <a:p>
            <a:pPr eaLnBrk="1" hangingPunct="1">
              <a:lnSpc>
                <a:spcPct val="150000"/>
              </a:lnSpc>
              <a:buFont typeface="Symbol" pitchFamily="18" charset="2"/>
              <a:buChar char="·"/>
            </a:pPr>
            <a:r>
              <a:rPr lang="el-GR" altLang="el-GR" dirty="0"/>
              <a:t>Έλεγχος</a:t>
            </a:r>
          </a:p>
        </p:txBody>
      </p:sp>
    </p:spTree>
    <p:extLst>
      <p:ext uri="{BB962C8B-B14F-4D97-AF65-F5344CB8AC3E}">
        <p14:creationId xmlns:p14="http://schemas.microsoft.com/office/powerpoint/2010/main" val="2146489519"/>
      </p:ext>
    </p:extLst>
  </p:cSld>
  <p:clrMapOvr>
    <a:masterClrMapping/>
  </p:clrMapOvr>
  <p:transition advTm="1000"/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AutoShape 2"/>
          <p:cNvSpPr>
            <a:spLocks noGrp="1" noChangeArrowheads="1"/>
          </p:cNvSpPr>
          <p:nvPr>
            <p:ph type="title"/>
          </p:nvPr>
        </p:nvSpPr>
        <p:spPr>
          <a:xfrm>
            <a:off x="990600" y="549275"/>
            <a:ext cx="7772400" cy="43145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l-GR" altLang="el-GR" b="0" u="sng" dirty="0"/>
              <a:t>Γραπτή Επικοινωνία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584" y="1484784"/>
            <a:ext cx="7772400" cy="4438501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el-GR" altLang="el-GR" u="sng" dirty="0"/>
              <a:t>Εμπορική Αλληλογραφία:</a:t>
            </a:r>
            <a:endParaRPr lang="el-GR" altLang="el-GR" b="1" dirty="0"/>
          </a:p>
          <a:p>
            <a:pPr eaLnBrk="1" hangingPunct="1">
              <a:lnSpc>
                <a:spcPct val="150000"/>
              </a:lnSpc>
              <a:buFont typeface="Wingdings" pitchFamily="2" charset="2"/>
              <a:buNone/>
            </a:pPr>
            <a:endParaRPr lang="el-GR" altLang="el-GR" sz="1400" dirty="0"/>
          </a:p>
          <a:p>
            <a:pPr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el-GR" altLang="el-GR" dirty="0"/>
              <a:t>1.	Σαφής διατύπωση θέματος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el-GR" altLang="el-GR" dirty="0"/>
              <a:t>2.Καταγραφή μηνύματος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el-GR" altLang="el-GR" dirty="0"/>
              <a:t>3.Ενημέρωση άλλων τμημάτων της επιχείρησης ή του οργανισμού</a:t>
            </a:r>
          </a:p>
        </p:txBody>
      </p:sp>
    </p:spTree>
    <p:extLst>
      <p:ext uri="{BB962C8B-B14F-4D97-AF65-F5344CB8AC3E}">
        <p14:creationId xmlns:p14="http://schemas.microsoft.com/office/powerpoint/2010/main" val="3057041043"/>
      </p:ext>
    </p:extLst>
  </p:cSld>
  <p:clrMapOvr>
    <a:masterClrMapping/>
  </p:clrMapOvr>
  <p:transition advTm="1000"/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Και βέβαια η επικοινωνία συνεχίζεται....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2348880"/>
            <a:ext cx="8503920" cy="3750168"/>
          </a:xfrm>
        </p:spPr>
        <p:txBody>
          <a:bodyPr>
            <a:normAutofit/>
          </a:bodyPr>
          <a:lstStyle/>
          <a:p>
            <a:pPr algn="ctr"/>
            <a:r>
              <a:rPr lang="el-GR" sz="4400" dirty="0"/>
              <a:t>Σας ευχαριστώ πολύ για την προσοχή σας!</a:t>
            </a:r>
          </a:p>
          <a:p>
            <a:pPr algn="ctr"/>
            <a:r>
              <a:rPr lang="el-GR" sz="4400" dirty="0"/>
              <a:t>Είμαι στη διάθεσή σας για τις ερωτήσεις σας!</a:t>
            </a:r>
          </a:p>
        </p:txBody>
      </p:sp>
    </p:spTree>
    <p:extLst>
      <p:ext uri="{BB962C8B-B14F-4D97-AF65-F5344CB8AC3E}">
        <p14:creationId xmlns:p14="http://schemas.microsoft.com/office/powerpoint/2010/main" val="16656238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1049338" y="908050"/>
            <a:ext cx="683503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l-GR" altLang="el-GR" sz="2800" b="1" u="sng" dirty="0">
                <a:cs typeface="Arial" pitchFamily="34" charset="0"/>
              </a:rPr>
              <a:t>Φάσεις της Επικοινωνιακής Διαδικασίας</a:t>
            </a:r>
            <a:endParaRPr lang="en-US" altLang="el-GR" sz="2800" b="1" u="sng" dirty="0">
              <a:cs typeface="Arial" pitchFamily="34" charset="0"/>
            </a:endParaRP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971550" y="2420938"/>
            <a:ext cx="1730375" cy="469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l-GR" altLang="el-GR" sz="2400">
                <a:latin typeface="UB-Optima" pitchFamily="2" charset="0"/>
                <a:cs typeface="Arial" pitchFamily="34" charset="0"/>
              </a:rPr>
              <a:t>ΠΟΜΠΟΣ</a:t>
            </a:r>
            <a:endParaRPr lang="en-US" altLang="el-GR" sz="2400">
              <a:latin typeface="UB-Optima" pitchFamily="2" charset="0"/>
              <a:cs typeface="Arial" pitchFamily="34" charset="0"/>
            </a:endParaRP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4068763" y="2420938"/>
            <a:ext cx="1398587" cy="469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l-GR" altLang="el-GR" sz="2400">
                <a:latin typeface="UB-Optima" pitchFamily="2" charset="0"/>
                <a:cs typeface="Arial" pitchFamily="34" charset="0"/>
              </a:rPr>
              <a:t>ΜΕΣΟΝ</a:t>
            </a:r>
            <a:endParaRPr lang="en-US" altLang="el-GR" sz="2400">
              <a:latin typeface="UB-Optima" pitchFamily="2" charset="0"/>
              <a:cs typeface="Arial" pitchFamily="34" charset="0"/>
            </a:endParaRP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6735763" y="2420938"/>
            <a:ext cx="1576387" cy="469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l-GR" altLang="el-GR" sz="2400">
                <a:latin typeface="UB-Optima" pitchFamily="2" charset="0"/>
                <a:cs typeface="Arial" pitchFamily="34" charset="0"/>
              </a:rPr>
              <a:t>ΔΕΚΤΗΣ</a:t>
            </a:r>
            <a:endParaRPr lang="en-US" altLang="el-GR" sz="2400">
              <a:latin typeface="UB-Optima" pitchFamily="2" charset="0"/>
              <a:cs typeface="Arial" pitchFamily="34" charset="0"/>
            </a:endParaRPr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1135063" y="3246438"/>
            <a:ext cx="243205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l-GR" altLang="el-GR" sz="2400">
                <a:latin typeface="UB-Optima" pitchFamily="2" charset="0"/>
                <a:cs typeface="Arial" pitchFamily="34" charset="0"/>
              </a:rPr>
              <a:t>Σκέψη</a:t>
            </a:r>
          </a:p>
          <a:p>
            <a:pPr>
              <a:spcBef>
                <a:spcPct val="50000"/>
              </a:spcBef>
            </a:pPr>
            <a:r>
              <a:rPr lang="el-GR" altLang="el-GR" sz="2400">
                <a:latin typeface="UB-Optima" pitchFamily="2" charset="0"/>
                <a:cs typeface="Arial" pitchFamily="34" charset="0"/>
              </a:rPr>
              <a:t>Κωδικοποίηση</a:t>
            </a:r>
          </a:p>
          <a:p>
            <a:pPr>
              <a:spcBef>
                <a:spcPct val="50000"/>
              </a:spcBef>
            </a:pPr>
            <a:r>
              <a:rPr lang="el-GR" altLang="el-GR" sz="2400">
                <a:latin typeface="UB-Optima" pitchFamily="2" charset="0"/>
                <a:cs typeface="Arial" pitchFamily="34" charset="0"/>
              </a:rPr>
              <a:t>Εκπομπή</a:t>
            </a:r>
            <a:endParaRPr lang="en-US" altLang="el-GR" sz="2400">
              <a:latin typeface="UB-Optima" pitchFamily="2" charset="0"/>
              <a:cs typeface="Arial" pitchFamily="34" charset="0"/>
            </a:endParaRPr>
          </a:p>
        </p:txBody>
      </p:sp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2703513" y="5335588"/>
            <a:ext cx="3813175" cy="469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l-GR" altLang="el-GR" sz="2400">
                <a:latin typeface="UB-Optima" pitchFamily="2" charset="0"/>
                <a:cs typeface="Arial" pitchFamily="34" charset="0"/>
              </a:rPr>
              <a:t>ΕΠΑΝΑΤΡΟΦΟΔΟΤΗΣΗ</a:t>
            </a:r>
            <a:endParaRPr lang="en-US" altLang="el-GR" sz="2400">
              <a:latin typeface="UB-Optima" pitchFamily="2" charset="0"/>
              <a:cs typeface="Arial" pitchFamily="34" charset="0"/>
            </a:endParaRPr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5580063" y="3246438"/>
            <a:ext cx="29972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l-GR" altLang="el-GR" sz="2400">
                <a:latin typeface="UB-Optima" pitchFamily="2" charset="0"/>
                <a:cs typeface="Arial" pitchFamily="34" charset="0"/>
              </a:rPr>
              <a:t>Αντίληψη</a:t>
            </a:r>
          </a:p>
          <a:p>
            <a:pPr>
              <a:spcBef>
                <a:spcPct val="50000"/>
              </a:spcBef>
            </a:pPr>
            <a:r>
              <a:rPr lang="el-GR" altLang="el-GR" sz="2400">
                <a:latin typeface="UB-Optima" pitchFamily="2" charset="0"/>
                <a:cs typeface="Arial" pitchFamily="34" charset="0"/>
              </a:rPr>
              <a:t>Αποκωδικοποίηση</a:t>
            </a:r>
          </a:p>
          <a:p>
            <a:pPr>
              <a:spcBef>
                <a:spcPct val="50000"/>
              </a:spcBef>
            </a:pPr>
            <a:r>
              <a:rPr lang="el-GR" altLang="el-GR" sz="2400">
                <a:latin typeface="UB-Optima" pitchFamily="2" charset="0"/>
                <a:cs typeface="Arial" pitchFamily="34" charset="0"/>
              </a:rPr>
              <a:t>Κατανόηση</a:t>
            </a:r>
            <a:endParaRPr lang="en-US" altLang="el-GR" sz="2400">
              <a:latin typeface="UB-Optima" pitchFamily="2" charset="0"/>
              <a:cs typeface="Arial" pitchFamily="34" charset="0"/>
            </a:endParaRPr>
          </a:p>
        </p:txBody>
      </p:sp>
      <p:cxnSp>
        <p:nvCxnSpPr>
          <p:cNvPr id="14345" name="AutoShape 9"/>
          <p:cNvCxnSpPr>
            <a:cxnSpLocks noChangeShapeType="1"/>
            <a:stCxn id="14343" idx="1"/>
            <a:endCxn id="14339" idx="1"/>
          </p:cNvCxnSpPr>
          <p:nvPr/>
        </p:nvCxnSpPr>
        <p:spPr bwMode="auto">
          <a:xfrm rot="10800000">
            <a:off x="971550" y="2655888"/>
            <a:ext cx="1731963" cy="2914650"/>
          </a:xfrm>
          <a:prstGeom prst="bentConnector3">
            <a:avLst>
              <a:gd name="adj1" fmla="val 113199"/>
            </a:avLst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346" name="AutoShape 10"/>
          <p:cNvCxnSpPr>
            <a:cxnSpLocks noChangeShapeType="1"/>
            <a:stCxn id="14339" idx="3"/>
            <a:endCxn id="14340" idx="1"/>
          </p:cNvCxnSpPr>
          <p:nvPr/>
        </p:nvCxnSpPr>
        <p:spPr bwMode="auto">
          <a:xfrm>
            <a:off x="2701925" y="2655888"/>
            <a:ext cx="1366838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347" name="AutoShape 11"/>
          <p:cNvCxnSpPr>
            <a:cxnSpLocks noChangeShapeType="1"/>
            <a:stCxn id="14340" idx="3"/>
            <a:endCxn id="14341" idx="1"/>
          </p:cNvCxnSpPr>
          <p:nvPr/>
        </p:nvCxnSpPr>
        <p:spPr bwMode="auto">
          <a:xfrm>
            <a:off x="5467350" y="2655888"/>
            <a:ext cx="1268413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348" name="AutoShape 12"/>
          <p:cNvCxnSpPr>
            <a:cxnSpLocks noChangeShapeType="1"/>
            <a:stCxn id="14341" idx="3"/>
            <a:endCxn id="14343" idx="3"/>
          </p:cNvCxnSpPr>
          <p:nvPr/>
        </p:nvCxnSpPr>
        <p:spPr bwMode="auto">
          <a:xfrm flipH="1">
            <a:off x="6516688" y="2655888"/>
            <a:ext cx="1795462" cy="2914650"/>
          </a:xfrm>
          <a:prstGeom prst="bentConnector3">
            <a:avLst>
              <a:gd name="adj1" fmla="val -12731"/>
            </a:avLst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19076870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827088" y="404813"/>
            <a:ext cx="63373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l-GR" altLang="el-GR" sz="2800" u="sng">
                <a:latin typeface="UB-Optima" pitchFamily="2" charset="0"/>
                <a:cs typeface="Arial" pitchFamily="34" charset="0"/>
              </a:rPr>
              <a:t>Η ΔΙΑΔΙΚΑΣΙΑ ΤΗΣ ΑΚΟΗΣ</a:t>
            </a:r>
            <a:endParaRPr lang="en-US" altLang="el-GR" sz="2800" u="sng">
              <a:latin typeface="UB-Optima" pitchFamily="2" charset="0"/>
              <a:cs typeface="Arial" pitchFamily="34" charset="0"/>
            </a:endParaRPr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827088" y="1052513"/>
            <a:ext cx="7777162" cy="503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l-GR" altLang="el-GR" sz="1800">
                <a:latin typeface="UB-Optima" pitchFamily="2" charset="0"/>
                <a:cs typeface="Arial" pitchFamily="34" charset="0"/>
              </a:rPr>
              <a:t>Ακούμε………….....................................................................................2’’</a:t>
            </a:r>
          </a:p>
          <a:p>
            <a:pPr>
              <a:spcBef>
                <a:spcPct val="50000"/>
              </a:spcBef>
            </a:pPr>
            <a:r>
              <a:rPr lang="el-GR" altLang="el-GR" sz="1800">
                <a:latin typeface="UB-Optima" pitchFamily="2" charset="0"/>
                <a:cs typeface="Arial" pitchFamily="34" charset="0"/>
              </a:rPr>
              <a:t>Ερευνούμε στο μυαλό σχετικά με όσα ακούσαμε…………..……5-10’’</a:t>
            </a:r>
          </a:p>
          <a:p>
            <a:pPr>
              <a:spcBef>
                <a:spcPct val="50000"/>
              </a:spcBef>
            </a:pPr>
            <a:r>
              <a:rPr lang="el-GR" altLang="el-GR" sz="1800">
                <a:latin typeface="UB-Optima" pitchFamily="2" charset="0"/>
                <a:cs typeface="Arial" pitchFamily="34" charset="0"/>
              </a:rPr>
              <a:t>Βρίσκουμε κάτι και το επεξεργαζόμαστε………………..………..…5-10’’</a:t>
            </a:r>
          </a:p>
          <a:p>
            <a:pPr>
              <a:spcBef>
                <a:spcPct val="50000"/>
              </a:spcBef>
            </a:pPr>
            <a:r>
              <a:rPr lang="el-GR" altLang="el-GR" sz="1800">
                <a:latin typeface="UB-Optima" pitchFamily="2" charset="0"/>
                <a:cs typeface="Arial" pitchFamily="34" charset="0"/>
              </a:rPr>
              <a:t>Ξανά ακούμε………………………………………….…………….…….….…….2’’</a:t>
            </a:r>
          </a:p>
          <a:p>
            <a:pPr>
              <a:spcBef>
                <a:spcPct val="50000"/>
              </a:spcBef>
            </a:pPr>
            <a:r>
              <a:rPr lang="el-GR" altLang="el-GR" sz="1800">
                <a:latin typeface="UB-Optima" pitchFamily="2" charset="0"/>
                <a:cs typeface="Arial" pitchFamily="34" charset="0"/>
              </a:rPr>
              <a:t>Κατατάσσουμε τις σκέψεις μας……………………………………..….5-10’’</a:t>
            </a:r>
          </a:p>
          <a:p>
            <a:pPr>
              <a:spcBef>
                <a:spcPct val="50000"/>
              </a:spcBef>
            </a:pPr>
            <a:r>
              <a:rPr lang="el-GR" altLang="el-GR" sz="1800">
                <a:latin typeface="UB-Optima" pitchFamily="2" charset="0"/>
                <a:cs typeface="Arial" pitchFamily="34" charset="0"/>
              </a:rPr>
              <a:t>Δοκιμάζουμε επιχειρήματα για απάντηση…………………..…..…5-10’’</a:t>
            </a:r>
          </a:p>
          <a:p>
            <a:pPr>
              <a:spcBef>
                <a:spcPct val="50000"/>
              </a:spcBef>
            </a:pPr>
            <a:r>
              <a:rPr lang="el-GR" altLang="el-GR" sz="1800">
                <a:latin typeface="UB-Optima" pitchFamily="2" charset="0"/>
                <a:cs typeface="Arial" pitchFamily="34" charset="0"/>
              </a:rPr>
              <a:t>Ακούμε………………………………………………………………..………..2’’</a:t>
            </a:r>
          </a:p>
          <a:p>
            <a:pPr>
              <a:spcBef>
                <a:spcPct val="50000"/>
              </a:spcBef>
            </a:pPr>
            <a:r>
              <a:rPr lang="el-GR" altLang="el-GR" sz="1800">
                <a:latin typeface="UB-Optima" pitchFamily="2" charset="0"/>
                <a:cs typeface="Arial" pitchFamily="34" charset="0"/>
              </a:rPr>
              <a:t>Ονειροπολούμε……………………...….…………………………………...30’’</a:t>
            </a:r>
          </a:p>
          <a:p>
            <a:pPr>
              <a:spcBef>
                <a:spcPct val="50000"/>
              </a:spcBef>
            </a:pPr>
            <a:r>
              <a:rPr lang="el-GR" altLang="el-GR" sz="1800">
                <a:latin typeface="UB-Optima" pitchFamily="2" charset="0"/>
                <a:cs typeface="Arial" pitchFamily="34" charset="0"/>
              </a:rPr>
              <a:t>Ακούμε……………………………………….……….………………………2’’</a:t>
            </a:r>
          </a:p>
          <a:p>
            <a:pPr>
              <a:spcBef>
                <a:spcPct val="50000"/>
              </a:spcBef>
            </a:pPr>
            <a:r>
              <a:rPr lang="el-GR" altLang="el-GR" sz="2400">
                <a:latin typeface="Arial" pitchFamily="34" charset="0"/>
                <a:cs typeface="Arial" pitchFamily="34" charset="0"/>
              </a:rPr>
              <a:t>       </a:t>
            </a:r>
            <a:r>
              <a:rPr lang="el-GR" altLang="el-GR" sz="2400">
                <a:latin typeface="UB-Optima" pitchFamily="2" charset="0"/>
                <a:cs typeface="Arial" pitchFamily="34" charset="0"/>
              </a:rPr>
              <a:t>και έχουμε την ψευδαίσθηση ότι τα ακούσαμε </a:t>
            </a:r>
            <a:r>
              <a:rPr lang="el-GR" altLang="el-GR" sz="2400">
                <a:latin typeface="Arial" pitchFamily="34" charset="0"/>
                <a:cs typeface="Arial" pitchFamily="34" charset="0"/>
              </a:rPr>
              <a:t>            </a:t>
            </a:r>
          </a:p>
          <a:p>
            <a:pPr>
              <a:spcBef>
                <a:spcPct val="50000"/>
              </a:spcBef>
            </a:pPr>
            <a:r>
              <a:rPr lang="el-GR" altLang="el-GR" sz="2400">
                <a:latin typeface="Arial" pitchFamily="34" charset="0"/>
                <a:cs typeface="Arial" pitchFamily="34" charset="0"/>
              </a:rPr>
              <a:t>                                         </a:t>
            </a:r>
            <a:r>
              <a:rPr lang="el-GR" altLang="el-GR" sz="2400">
                <a:latin typeface="UB-Optima" pitchFamily="2" charset="0"/>
                <a:cs typeface="Arial" pitchFamily="34" charset="0"/>
              </a:rPr>
              <a:t>ΟΛΑ</a:t>
            </a:r>
            <a:endParaRPr lang="en-US" altLang="el-GR" sz="2400">
              <a:latin typeface="UB-Optima" pitchFamily="2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28699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1026"/>
          <p:cNvSpPr>
            <a:spLocks noGrp="1" noChangeArrowheads="1"/>
          </p:cNvSpPr>
          <p:nvPr>
            <p:ph type="title" idx="4294967295"/>
          </p:nvPr>
        </p:nvSpPr>
        <p:spPr>
          <a:xfrm>
            <a:off x="539750" y="228600"/>
            <a:ext cx="7777163" cy="1219200"/>
          </a:xfrm>
        </p:spPr>
        <p:txBody>
          <a:bodyPr/>
          <a:lstStyle/>
          <a:p>
            <a:pPr eaLnBrk="1" hangingPunct="1"/>
            <a:r>
              <a:rPr lang="el-GR" altLang="el-GR" b="1" u="sng" dirty="0"/>
              <a:t>Βασικές Αρχές Επικοινωνίας</a:t>
            </a:r>
          </a:p>
        </p:txBody>
      </p:sp>
      <p:sp>
        <p:nvSpPr>
          <p:cNvPr id="16387" name="Rectangle 1027"/>
          <p:cNvSpPr>
            <a:spLocks noGrp="1" noChangeArrowheads="1"/>
          </p:cNvSpPr>
          <p:nvPr>
            <p:ph type="body" idx="4294967295"/>
          </p:nvPr>
        </p:nvSpPr>
        <p:spPr>
          <a:xfrm>
            <a:off x="467544" y="1772816"/>
            <a:ext cx="8599487" cy="4032250"/>
          </a:xfrm>
        </p:spPr>
        <p:txBody>
          <a:bodyPr>
            <a:normAutofit lnSpcReduction="10000"/>
          </a:bodyPr>
          <a:lstStyle/>
          <a:p>
            <a:pPr marL="381000" indent="-381000" eaLnBrk="1" hangingPunct="1">
              <a:lnSpc>
                <a:spcPct val="120000"/>
              </a:lnSpc>
              <a:buFontTx/>
              <a:buNone/>
            </a:pPr>
            <a:r>
              <a:rPr lang="el-GR" altLang="el-GR" sz="2800" u="sng" dirty="0">
                <a:latin typeface="Comic Sans MS" panose="030F0702030302020204" pitchFamily="66" charset="0"/>
              </a:rPr>
              <a:t>Σκοποί Επικοινωνίας:</a:t>
            </a:r>
          </a:p>
          <a:p>
            <a:pPr marL="381000" indent="-381000" eaLnBrk="1" hangingPunct="1">
              <a:lnSpc>
                <a:spcPct val="120000"/>
              </a:lnSpc>
              <a:buFont typeface="Symbol" pitchFamily="18" charset="2"/>
              <a:buChar char="·"/>
            </a:pPr>
            <a:r>
              <a:rPr lang="el-GR" altLang="el-GR" sz="2800" b="1" dirty="0"/>
              <a:t>Αυτοέκφραση (χωρίς συγκ/νο αποδέκτη)</a:t>
            </a:r>
          </a:p>
          <a:p>
            <a:pPr marL="381000" indent="-381000" eaLnBrk="1" hangingPunct="1">
              <a:lnSpc>
                <a:spcPct val="120000"/>
              </a:lnSpc>
              <a:buFont typeface="Symbol" pitchFamily="18" charset="2"/>
              <a:buChar char="·"/>
            </a:pPr>
            <a:r>
              <a:rPr lang="el-GR" altLang="el-GR" sz="2800" b="1" dirty="0"/>
              <a:t>Πληροφόρηση</a:t>
            </a:r>
          </a:p>
          <a:p>
            <a:pPr marL="381000" indent="-381000" eaLnBrk="1" hangingPunct="1">
              <a:lnSpc>
                <a:spcPct val="120000"/>
              </a:lnSpc>
              <a:buFont typeface="Symbol" pitchFamily="18" charset="2"/>
              <a:buChar char="·"/>
            </a:pPr>
            <a:r>
              <a:rPr lang="el-GR" altLang="el-GR" sz="2800" b="1" dirty="0"/>
              <a:t>Έκφραση συναισθημάτων</a:t>
            </a:r>
          </a:p>
          <a:p>
            <a:pPr marL="381000" indent="-381000" eaLnBrk="1" hangingPunct="1">
              <a:lnSpc>
                <a:spcPct val="120000"/>
              </a:lnSpc>
              <a:buFont typeface="Symbol" pitchFamily="18" charset="2"/>
              <a:buChar char="·"/>
            </a:pPr>
            <a:r>
              <a:rPr lang="el-GR" altLang="el-GR" sz="2800" b="1" dirty="0"/>
              <a:t>Διέγερση φαντασίας</a:t>
            </a:r>
          </a:p>
          <a:p>
            <a:pPr marL="381000" indent="-381000" eaLnBrk="1" hangingPunct="1">
              <a:lnSpc>
                <a:spcPct val="120000"/>
              </a:lnSpc>
              <a:buFont typeface="Symbol" pitchFamily="18" charset="2"/>
              <a:buChar char="·"/>
            </a:pPr>
            <a:r>
              <a:rPr lang="el-GR" altLang="el-GR" sz="2800" b="1" dirty="0"/>
              <a:t>Πειθώ</a:t>
            </a:r>
          </a:p>
          <a:p>
            <a:pPr marL="381000" indent="-381000" eaLnBrk="1" hangingPunct="1">
              <a:lnSpc>
                <a:spcPct val="120000"/>
              </a:lnSpc>
              <a:buFont typeface="Symbol" pitchFamily="18" charset="2"/>
              <a:buChar char="·"/>
            </a:pPr>
            <a:r>
              <a:rPr lang="el-GR" altLang="el-GR" sz="2800" b="1" dirty="0"/>
              <a:t>Εθιμοτυπία</a:t>
            </a:r>
          </a:p>
        </p:txBody>
      </p:sp>
    </p:spTree>
    <p:extLst>
      <p:ext uri="{BB962C8B-B14F-4D97-AF65-F5344CB8AC3E}">
        <p14:creationId xmlns:p14="http://schemas.microsoft.com/office/powerpoint/2010/main" val="937279301"/>
      </p:ext>
    </p:extLst>
  </p:cSld>
  <p:clrMapOvr>
    <a:masterClrMapping/>
  </p:clrMapOvr>
  <p:transition advTm="1000"/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Δημοτικός">
  <a:themeElements>
    <a:clrScheme name="Δημοτικός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Δημοτικός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Δημοτικός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1720</TotalTime>
  <Words>2061</Words>
  <Application>Microsoft Office PowerPoint</Application>
  <PresentationFormat>On-screen Show (4:3)</PresentationFormat>
  <Paragraphs>508</Paragraphs>
  <Slides>63</Slides>
  <Notes>15</Notes>
  <HiddenSlides>0</HiddenSlides>
  <MMClips>0</MMClips>
  <ScaleCrop>false</ScaleCrop>
  <HeadingPairs>
    <vt:vector size="8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63</vt:i4>
      </vt:variant>
    </vt:vector>
  </HeadingPairs>
  <TitlesOfParts>
    <vt:vector size="78" baseType="lpstr">
      <vt:lpstr>Arial</vt:lpstr>
      <vt:lpstr>Calibri</vt:lpstr>
      <vt:lpstr>Comic Sans MS</vt:lpstr>
      <vt:lpstr>Corbel</vt:lpstr>
      <vt:lpstr>Georgia</vt:lpstr>
      <vt:lpstr>Gill Sans MT</vt:lpstr>
      <vt:lpstr>Symbol</vt:lpstr>
      <vt:lpstr>Times New Roman</vt:lpstr>
      <vt:lpstr>UB-Optima</vt:lpstr>
      <vt:lpstr>Wingdings</vt:lpstr>
      <vt:lpstr>Wingdings 2</vt:lpstr>
      <vt:lpstr>Δημοτικός</vt:lpstr>
      <vt:lpstr>Chart</vt:lpstr>
      <vt:lpstr>Εικόνα</vt:lpstr>
      <vt:lpstr>Έγγραφο </vt:lpstr>
      <vt:lpstr>ΔΙΑΛΕΞΗ ΜΕ ΘΕΜΑ:</vt:lpstr>
      <vt:lpstr> Βασικές  Αρχές  Επικοινωνίας</vt:lpstr>
      <vt:lpstr> Βασικές  Αρχές  Επικοινωνίας</vt:lpstr>
      <vt:lpstr> Βασικές  Αρχές  Επικοινωνίας</vt:lpstr>
      <vt:lpstr>Βασικές  Αρχές  Επικοινωνίας</vt:lpstr>
      <vt:lpstr>PowerPoint Presentation</vt:lpstr>
      <vt:lpstr>PowerPoint Presentation</vt:lpstr>
      <vt:lpstr>PowerPoint Presentation</vt:lpstr>
      <vt:lpstr>Βασικές Αρχές Επικοινωνίας</vt:lpstr>
      <vt:lpstr>Βασικές Αρχές Επικοινωνίας</vt:lpstr>
      <vt:lpstr>Επαγγελματική συμπεριφορά</vt:lpstr>
      <vt:lpstr>Επαγγελματική συμπεριφορά</vt:lpstr>
      <vt:lpstr>Επαγγελματική Συμπεριφορά</vt:lpstr>
      <vt:lpstr>Επαγγελματική Συμπεριφορά</vt:lpstr>
      <vt:lpstr>Η Τέχνη της Πειθούς</vt:lpstr>
      <vt:lpstr>Η Τέχνη της Πειθούς</vt:lpstr>
      <vt:lpstr>Η Τέχνη της Πειθούς</vt:lpstr>
      <vt:lpstr>Η Τέχνη της Πειθούς</vt:lpstr>
      <vt:lpstr>Η Τέχνη της Πειθούς</vt:lpstr>
      <vt:lpstr> Η σημασία της Εξωλεκτικής Επικοινωνίας στον Επαγγελματικό χώρο</vt:lpstr>
      <vt:lpstr>Η σημασία της Εξωλεκτικής Επικοινωνίας στον Επαγγελματικό χώρο</vt:lpstr>
      <vt:lpstr>Η σημασία της Εξωλεκτικής Επικοινωνίας στον Επαγγελματικό χώρο</vt:lpstr>
      <vt:lpstr>Η σημασία της Εξωλεκτικής Επικοινωνίας στον Επαγγελματικό χώρο</vt:lpstr>
      <vt:lpstr>Εμπόδια στην επικοινωνία</vt:lpstr>
      <vt:lpstr>Η ενεργητική ακρόαση ως μέσον άρσης των εμποδίων της επικοινωνίας</vt:lpstr>
      <vt:lpstr>Ενεργητική Ακρόαση</vt:lpstr>
      <vt:lpstr>Πώς ορίζουμε τη Νοημοσύνη;</vt:lpstr>
      <vt:lpstr>Τι είναι η Συναισθηματική Νοημοσύνη;</vt:lpstr>
      <vt:lpstr>Τι είναι η Συναισθηματική Νοημοσύνη;</vt:lpstr>
      <vt:lpstr>Συναισθηματική Νοημοσύνη (ΣΝ)</vt:lpstr>
      <vt:lpstr>PowerPoint Presentation</vt:lpstr>
      <vt:lpstr>Πώς με επηρεάζει η ΣΝ ως Στέλεχος και ως Άνθρωπο</vt:lpstr>
      <vt:lpstr>Συναισθηματική νοημοσύνη στο χώρο εργασίας</vt:lpstr>
      <vt:lpstr>Το συναίσθημα είναι ενέργεια</vt:lpstr>
      <vt:lpstr>Θετική προσέγγιση των ανθρώπων</vt:lpstr>
      <vt:lpstr>Πείτε......αντί.......</vt:lpstr>
      <vt:lpstr>Οι Καταστάσεις του Εγώ</vt:lpstr>
      <vt:lpstr>PowerPoint Presentation</vt:lpstr>
      <vt:lpstr>Οι καταστάσεις του Εγώ</vt:lpstr>
      <vt:lpstr>PowerPoint Presentation</vt:lpstr>
      <vt:lpstr>Οργανωσιακή επικοινωνία: </vt:lpstr>
      <vt:lpstr>ΜΟΡΦΕΣ  ΕΠΙΚΟΙΝΩΝΙΑΣ</vt:lpstr>
      <vt:lpstr>  Α.  ΕΠΙΣΗΜΗ  ΕΝΔΟΕΠΙΧΕΙΡΗΣΙΑΚΗ      ΕΠΙΚΟΙΝΩΝΙΑ</vt:lpstr>
      <vt:lpstr>Α.  ΕΠΙΣΗΜΗ  ΕΝΔΟΕΠΙΧΕΙΡΗΣΙΑΚΗ  ΕΠΙΚΟΙΝΩΝΙΑ α)  ΑΠΟ  ΔΙΟΙΚΗΣΗ  ΠΡΟΣ  ΕΡΓΑΖΟΜΕΝΟΥΣ</vt:lpstr>
      <vt:lpstr>Α.  ΕΠΙΣΗΜΗ  ΕΝΔΟΕΠΙΧΕΙΡΗΣΙΑΚΗ  ΕΠΙΚΟΙΝΩΝΙΑ β)  ΑΠΟ ΕΡΓΑΖΟΜΕΝΟΥΣ ΠΡΟΣ ΔΙΟΙΚΗΣΗ</vt:lpstr>
      <vt:lpstr>Α.  ΕΠΙΣΗΜΗ  ΕΝΔΟΕΠΙΧΕΙΡΗΣΙΑΚΗ  ΕΠΙΚΟΙΝΩΝΙΑ γ)  ΟΡΙΖΟΝΤΙΑ</vt:lpstr>
      <vt:lpstr>Α.  ΕΠΙΣΗΜΗ  ΕΝΔΟΕΠΙΧΕΙΡΗΣΙΑΚΗ  ΕΠΙΚΟΙΝΩΝΙΑ δ) ΔΙΑΔΡΑΣΤΙΚΗ</vt:lpstr>
      <vt:lpstr>Α.  ΑΝΕΠΙΣΗΜΗ  ΕΝΔΟΕΠΙΧΕΙΡΗΣΙΑΚΗ  ΕΠΙΚΟΙΝΩΝΙΑ</vt:lpstr>
      <vt:lpstr>Β.  ΕΠΙΣΗΜΗ  ΕΞΩΕΠΙΧΕΙΡΗΣΙΑΚΗ  ΕΠΙΚΟΙΝΩΝΙΑ</vt:lpstr>
      <vt:lpstr>Β.  ΕΠΙΣΗΜΗ  ΕΞΩΕΠΙΧΕΙΡΗΣΙΑΚΗ  ΕΠΙΚΟΙΝΩΝΙΑ α)  ΑΠΟ  ΜΑΡΚΕΤΙΝΓΚ  ΜΕΣΩ  ΚΑΤΑΣΤΗΜΑΤΩΝ</vt:lpstr>
      <vt:lpstr>Β.  ΕΠΙΣΗΜΗ  ΕΞΩΕΠΙΧΕΙΡΗΣΙΑΚΗ  ΕΠΙΚΟΙΝΩΝΙΑ α)  ΑΠΟ  ΔΗΜΟΣΙΕΣ  ΣΧΕΣΕΙΣ</vt:lpstr>
      <vt:lpstr>Β.  ΑΝΕΠΙΣΗΜΗ  ΕΞΩΕΠΙΧΕΙΡΗΣΙΑΚΗ  ΕΠΙΚΟΙΝΩΝΙΑ</vt:lpstr>
      <vt:lpstr>Γ. ΜΗ  ΛΕΚΤΙΚΗ ΕΠΙΚΟΙΝΩΝΙΑ</vt:lpstr>
      <vt:lpstr>Προφορική Επικοινωνία</vt:lpstr>
      <vt:lpstr>Προφορική Επικοινωνία</vt:lpstr>
      <vt:lpstr>Προφορική Επικοινωνία</vt:lpstr>
      <vt:lpstr>Γραπτή Επικοινωνία</vt:lpstr>
      <vt:lpstr>Γραπτή Επικοινωνία</vt:lpstr>
      <vt:lpstr>Γραπτή Επικοινωνία</vt:lpstr>
      <vt:lpstr>Γραπτή Επικοινωνία</vt:lpstr>
      <vt:lpstr>Γραπτή Επικοινωνία</vt:lpstr>
      <vt:lpstr>Γραπτή Επικοινωνία</vt:lpstr>
      <vt:lpstr>Και βέβαια η επικοινωνία συνεχίζεται....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Marina</dc:creator>
  <cp:lastModifiedBy>ΜΑΡΙΝΑ</cp:lastModifiedBy>
  <cp:revision>79</cp:revision>
  <dcterms:created xsi:type="dcterms:W3CDTF">2015-01-23T17:50:50Z</dcterms:created>
  <dcterms:modified xsi:type="dcterms:W3CDTF">2022-10-04T08:17:59Z</dcterms:modified>
</cp:coreProperties>
</file>